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90" r:id="rId3"/>
    <p:sldId id="277" r:id="rId4"/>
    <p:sldId id="278" r:id="rId5"/>
    <p:sldId id="279" r:id="rId6"/>
    <p:sldId id="280" r:id="rId7"/>
    <p:sldId id="281" r:id="rId8"/>
    <p:sldId id="263" r:id="rId9"/>
    <p:sldId id="288" r:id="rId10"/>
    <p:sldId id="287" r:id="rId11"/>
    <p:sldId id="264" r:id="rId12"/>
    <p:sldId id="265" r:id="rId13"/>
    <p:sldId id="266" r:id="rId14"/>
    <p:sldId id="267" r:id="rId15"/>
    <p:sldId id="284" r:id="rId16"/>
    <p:sldId id="283" r:id="rId17"/>
    <p:sldId id="289" r:id="rId18"/>
    <p:sldId id="260" r:id="rId19"/>
    <p:sldId id="261" r:id="rId20"/>
    <p:sldId id="262" r:id="rId21"/>
    <p:sldId id="270" r:id="rId22"/>
    <p:sldId id="271" r:id="rId23"/>
    <p:sldId id="272" r:id="rId24"/>
    <p:sldId id="273" r:id="rId25"/>
    <p:sldId id="274" r:id="rId26"/>
    <p:sldId id="275" r:id="rId27"/>
    <p:sldId id="276" r:id="rId28"/>
    <p:sldId id="259" r:id="rId29"/>
    <p:sldId id="28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hristians\Documents\Files%20from%20Sonya%20old%20laptop\Sonya%20old%20stuff\Administrative\Grants\Achieving%20the%20Dream\Oct%205%206%207%202011\Copy%20of%20AcadChallengeCCSSE-Data.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HerburgerL\Desktop\For%20Presentation.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solidFill>
                  <a:schemeClr val="accent2"/>
                </a:solidFill>
                <a:latin typeface="Times New Roman" pitchFamily="18" charset="0"/>
                <a:cs typeface="Times New Roman" pitchFamily="18" charset="0"/>
              </a:defRPr>
            </a:pPr>
            <a:r>
              <a:rPr lang="en-US" sz="2400" dirty="0" smtClean="0">
                <a:solidFill>
                  <a:schemeClr val="accent2"/>
                </a:solidFill>
                <a:latin typeface="Times New Roman" pitchFamily="18" charset="0"/>
                <a:cs typeface="Times New Roman" pitchFamily="18" charset="0"/>
              </a:rPr>
              <a:t>Academic</a:t>
            </a:r>
          </a:p>
          <a:p>
            <a:pPr>
              <a:defRPr sz="2400">
                <a:solidFill>
                  <a:schemeClr val="accent2"/>
                </a:solidFill>
                <a:latin typeface="Times New Roman" pitchFamily="18" charset="0"/>
                <a:cs typeface="Times New Roman" pitchFamily="18" charset="0"/>
              </a:defRPr>
            </a:pPr>
            <a:r>
              <a:rPr lang="en-US" sz="2400" dirty="0" smtClean="0">
                <a:solidFill>
                  <a:schemeClr val="accent2"/>
                </a:solidFill>
                <a:latin typeface="Times New Roman" pitchFamily="18" charset="0"/>
                <a:cs typeface="Times New Roman" pitchFamily="18" charset="0"/>
              </a:rPr>
              <a:t>Challenge</a:t>
            </a:r>
            <a:endParaRPr lang="en-US" sz="2400" dirty="0">
              <a:solidFill>
                <a:schemeClr val="accent2"/>
              </a:solidFill>
              <a:latin typeface="Times New Roman" pitchFamily="18" charset="0"/>
              <a:cs typeface="Times New Roman" pitchFamily="18" charset="0"/>
            </a:endParaRPr>
          </a:p>
        </c:rich>
      </c:tx>
      <c:overlay val="0"/>
    </c:title>
    <c:autoTitleDeleted val="0"/>
    <c:plotArea>
      <c:layout/>
      <c:barChart>
        <c:barDir val="col"/>
        <c:grouping val="clustered"/>
        <c:varyColors val="0"/>
        <c:ser>
          <c:idx val="0"/>
          <c:order val="0"/>
          <c:tx>
            <c:strRef>
              <c:f>[1]Charts!$A$13</c:f>
              <c:strCache>
                <c:ptCount val="1"/>
                <c:pt idx="0">
                  <c:v>Academic Challenge</c:v>
                </c:pt>
              </c:strCache>
            </c:strRef>
          </c:tx>
          <c:spPr>
            <a:solidFill>
              <a:schemeClr val="accent1"/>
            </a:solidFill>
          </c:spPr>
          <c:invertIfNegative val="0"/>
          <c:dPt>
            <c:idx val="0"/>
            <c:invertIfNegative val="0"/>
            <c:bubble3D val="0"/>
            <c:spPr>
              <a:solidFill>
                <a:schemeClr val="tx2"/>
              </a:solidFill>
            </c:spPr>
          </c:dPt>
          <c:dPt>
            <c:idx val="1"/>
            <c:invertIfNegative val="0"/>
            <c:bubble3D val="0"/>
            <c:spPr>
              <a:solidFill>
                <a:srgbClr val="E6D176"/>
              </a:solidFill>
            </c:spPr>
          </c:dPt>
          <c:dPt>
            <c:idx val="2"/>
            <c:invertIfNegative val="0"/>
            <c:bubble3D val="0"/>
            <c:spPr>
              <a:solidFill>
                <a:srgbClr val="C00000"/>
              </a:solidFill>
            </c:spPr>
          </c:dPt>
          <c:dLbls>
            <c:txPr>
              <a:bodyPr/>
              <a:lstStyle/>
              <a:p>
                <a:pPr>
                  <a:defRPr sz="1600" b="1">
                    <a:latin typeface="Times New Roman" pitchFamily="18" charset="0"/>
                    <a:cs typeface="Times New Roman" pitchFamily="18" charset="0"/>
                  </a:defRPr>
                </a:pPr>
                <a:endParaRPr lang="en-US"/>
              </a:p>
            </c:txPr>
            <c:showLegendKey val="0"/>
            <c:showVal val="1"/>
            <c:showCatName val="0"/>
            <c:showSerName val="0"/>
            <c:showPercent val="0"/>
            <c:showBubbleSize val="0"/>
            <c:showLeaderLines val="0"/>
          </c:dLbls>
          <c:cat>
            <c:strRef>
              <c:f>[1]Charts!$B$12:$D$12</c:f>
              <c:strCache>
                <c:ptCount val="3"/>
                <c:pt idx="0">
                  <c:v>Lane</c:v>
                </c:pt>
                <c:pt idx="1">
                  <c:v>Oregon Cohort</c:v>
                </c:pt>
                <c:pt idx="2">
                  <c:v>Large US Colleges</c:v>
                </c:pt>
              </c:strCache>
            </c:strRef>
          </c:cat>
          <c:val>
            <c:numRef>
              <c:f>[1]Charts!$B$13:$D$13</c:f>
              <c:numCache>
                <c:formatCode>0.0</c:formatCode>
                <c:ptCount val="3"/>
                <c:pt idx="0">
                  <c:v>57.6</c:v>
                </c:pt>
                <c:pt idx="1">
                  <c:v>55</c:v>
                </c:pt>
                <c:pt idx="2">
                  <c:v>54.8</c:v>
                </c:pt>
              </c:numCache>
            </c:numRef>
          </c:val>
        </c:ser>
        <c:dLbls>
          <c:showLegendKey val="0"/>
          <c:showVal val="1"/>
          <c:showCatName val="0"/>
          <c:showSerName val="0"/>
          <c:showPercent val="0"/>
          <c:showBubbleSize val="0"/>
        </c:dLbls>
        <c:gapWidth val="0"/>
        <c:overlap val="-25"/>
        <c:axId val="95257088"/>
        <c:axId val="94913664"/>
      </c:barChart>
      <c:catAx>
        <c:axId val="95257088"/>
        <c:scaling>
          <c:orientation val="minMax"/>
        </c:scaling>
        <c:delete val="0"/>
        <c:axPos val="b"/>
        <c:majorTickMark val="none"/>
        <c:minorTickMark val="none"/>
        <c:tickLblPos val="nextTo"/>
        <c:txPr>
          <a:bodyPr/>
          <a:lstStyle/>
          <a:p>
            <a:pPr>
              <a:defRPr sz="1800" b="1">
                <a:latin typeface="Times New Roman" pitchFamily="18" charset="0"/>
                <a:cs typeface="Times New Roman" pitchFamily="18" charset="0"/>
              </a:defRPr>
            </a:pPr>
            <a:endParaRPr lang="en-US"/>
          </a:p>
        </c:txPr>
        <c:crossAx val="94913664"/>
        <c:crosses val="autoZero"/>
        <c:auto val="1"/>
        <c:lblAlgn val="ctr"/>
        <c:lblOffset val="100"/>
        <c:noMultiLvlLbl val="0"/>
      </c:catAx>
      <c:valAx>
        <c:axId val="94913664"/>
        <c:scaling>
          <c:orientation val="minMax"/>
          <c:max val="60"/>
          <c:min val="50"/>
        </c:scaling>
        <c:delete val="1"/>
        <c:axPos val="l"/>
        <c:numFmt formatCode="0.0" sourceLinked="1"/>
        <c:majorTickMark val="none"/>
        <c:minorTickMark val="none"/>
        <c:tickLblPos val="none"/>
        <c:crossAx val="95257088"/>
        <c:crosses val="autoZero"/>
        <c:crossBetween val="between"/>
        <c:majorUnit val="5"/>
        <c:minorUnit val="2.5"/>
      </c:valAx>
    </c:plotArea>
    <c:plotVisOnly val="1"/>
    <c:dispBlanksAs val="gap"/>
    <c:showDLblsOverMax val="0"/>
  </c:chart>
  <c:spPr>
    <a:ln w="0"/>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xPr>
        <a:bodyPr/>
        <a:lstStyle/>
        <a:p>
          <a:pPr algn="ctr" rtl="0">
            <a:defRPr lang="en-US" sz="2400" b="1" i="0" u="none" strike="noStrike" kern="1200" baseline="0">
              <a:solidFill>
                <a:schemeClr val="accent2"/>
              </a:solidFill>
              <a:latin typeface="Times New Roman" pitchFamily="18" charset="0"/>
              <a:ea typeface="+mn-ea"/>
              <a:cs typeface="Times New Roman" pitchFamily="18" charset="0"/>
            </a:defRPr>
          </a:pPr>
          <a:endParaRPr lang="en-US"/>
        </a:p>
      </c:txPr>
    </c:title>
    <c:autoTitleDeleted val="0"/>
    <c:plotArea>
      <c:layout/>
      <c:barChart>
        <c:barDir val="col"/>
        <c:grouping val="clustered"/>
        <c:varyColors val="0"/>
        <c:ser>
          <c:idx val="0"/>
          <c:order val="0"/>
          <c:tx>
            <c:strRef>
              <c:f>Charts!$A$70</c:f>
              <c:strCache>
                <c:ptCount val="1"/>
                <c:pt idx="0">
                  <c:v>Active and Collaborative Learning</c:v>
                </c:pt>
              </c:strCache>
            </c:strRef>
          </c:tx>
          <c:spPr>
            <a:solidFill>
              <a:schemeClr val="accent1"/>
            </a:solidFill>
          </c:spPr>
          <c:invertIfNegative val="0"/>
          <c:dPt>
            <c:idx val="0"/>
            <c:invertIfNegative val="0"/>
            <c:bubble3D val="0"/>
            <c:spPr>
              <a:solidFill>
                <a:schemeClr val="tx2"/>
              </a:solidFill>
            </c:spPr>
          </c:dPt>
          <c:dPt>
            <c:idx val="1"/>
            <c:invertIfNegative val="0"/>
            <c:bubble3D val="0"/>
            <c:spPr>
              <a:solidFill>
                <a:srgbClr val="E6D176"/>
              </a:solidFill>
            </c:spPr>
          </c:dPt>
          <c:dPt>
            <c:idx val="2"/>
            <c:invertIfNegative val="0"/>
            <c:bubble3D val="0"/>
            <c:spPr>
              <a:solidFill>
                <a:srgbClr val="C00000"/>
              </a:solidFill>
            </c:spPr>
          </c:dPt>
          <c:dLbls>
            <c:txPr>
              <a:bodyPr/>
              <a:lstStyle/>
              <a:p>
                <a:pPr>
                  <a:defRPr sz="1200" b="1"/>
                </a:pPr>
                <a:endParaRPr lang="en-US"/>
              </a:p>
            </c:txPr>
            <c:showLegendKey val="0"/>
            <c:showVal val="1"/>
            <c:showCatName val="0"/>
            <c:showSerName val="0"/>
            <c:showPercent val="0"/>
            <c:showBubbleSize val="0"/>
            <c:showLeaderLines val="0"/>
          </c:dLbls>
          <c:cat>
            <c:strRef>
              <c:f>Charts!$B$69:$D$69</c:f>
              <c:strCache>
                <c:ptCount val="3"/>
                <c:pt idx="0">
                  <c:v>Lane</c:v>
                </c:pt>
                <c:pt idx="1">
                  <c:v>Oregon Cohort</c:v>
                </c:pt>
                <c:pt idx="2">
                  <c:v>Large US Colleges</c:v>
                </c:pt>
              </c:strCache>
            </c:strRef>
          </c:cat>
          <c:val>
            <c:numRef>
              <c:f>Charts!$B$70:$D$70</c:f>
              <c:numCache>
                <c:formatCode>0.0</c:formatCode>
                <c:ptCount val="3"/>
                <c:pt idx="0">
                  <c:v>58.4</c:v>
                </c:pt>
                <c:pt idx="1">
                  <c:v>55.7</c:v>
                </c:pt>
                <c:pt idx="2">
                  <c:v>54.9</c:v>
                </c:pt>
              </c:numCache>
            </c:numRef>
          </c:val>
        </c:ser>
        <c:dLbls>
          <c:showLegendKey val="0"/>
          <c:showVal val="1"/>
          <c:showCatName val="0"/>
          <c:showSerName val="0"/>
          <c:showPercent val="0"/>
          <c:showBubbleSize val="0"/>
        </c:dLbls>
        <c:gapWidth val="0"/>
        <c:overlap val="-25"/>
        <c:axId val="93132800"/>
        <c:axId val="89329024"/>
      </c:barChart>
      <c:catAx>
        <c:axId val="93132800"/>
        <c:scaling>
          <c:orientation val="minMax"/>
        </c:scaling>
        <c:delete val="0"/>
        <c:axPos val="b"/>
        <c:majorTickMark val="none"/>
        <c:minorTickMark val="none"/>
        <c:tickLblPos val="nextTo"/>
        <c:txPr>
          <a:bodyPr/>
          <a:lstStyle/>
          <a:p>
            <a:pPr>
              <a:defRPr b="1">
                <a:latin typeface="Arial" pitchFamily="34" charset="0"/>
                <a:cs typeface="Arial" pitchFamily="34" charset="0"/>
              </a:defRPr>
            </a:pPr>
            <a:endParaRPr lang="en-US"/>
          </a:p>
        </c:txPr>
        <c:crossAx val="89329024"/>
        <c:crosses val="autoZero"/>
        <c:auto val="1"/>
        <c:lblAlgn val="ctr"/>
        <c:lblOffset val="100"/>
        <c:noMultiLvlLbl val="0"/>
      </c:catAx>
      <c:valAx>
        <c:axId val="89329024"/>
        <c:scaling>
          <c:orientation val="minMax"/>
          <c:max val="60"/>
          <c:min val="50"/>
        </c:scaling>
        <c:delete val="1"/>
        <c:axPos val="l"/>
        <c:numFmt formatCode="0.0" sourceLinked="1"/>
        <c:majorTickMark val="none"/>
        <c:minorTickMark val="none"/>
        <c:tickLblPos val="none"/>
        <c:crossAx val="93132800"/>
        <c:crosses val="autoZero"/>
        <c:crossBetween val="between"/>
        <c:majorUnit val="5"/>
        <c:minorUnit val="2.5"/>
      </c:valAx>
    </c:plotArea>
    <c:plotVisOnly val="1"/>
    <c:dispBlanksAs val="gap"/>
    <c:showDLblsOverMax val="0"/>
  </c:chart>
  <c:spPr>
    <a:ln w="0"/>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rtl="0">
              <a:defRPr lang="en-US" sz="2800" b="1" i="0" u="none" strike="noStrike" kern="1200" baseline="0">
                <a:solidFill>
                  <a:schemeClr val="accent2"/>
                </a:solidFill>
                <a:latin typeface="Times New Roman" pitchFamily="18" charset="0"/>
                <a:ea typeface="+mn-ea"/>
                <a:cs typeface="Times New Roman" pitchFamily="18" charset="0"/>
              </a:defRPr>
            </a:pPr>
            <a:r>
              <a:rPr lang="en-US" sz="2800" b="1" i="0" u="none" strike="noStrike" kern="1200" baseline="0" dirty="0">
                <a:solidFill>
                  <a:schemeClr val="accent2"/>
                </a:solidFill>
                <a:latin typeface="Times New Roman" pitchFamily="18" charset="0"/>
                <a:ea typeface="+mn-ea"/>
                <a:cs typeface="Times New Roman" pitchFamily="18" charset="0"/>
              </a:rPr>
              <a:t>Student Effort</a:t>
            </a:r>
          </a:p>
        </c:rich>
      </c:tx>
      <c:layout>
        <c:manualLayout>
          <c:xMode val="edge"/>
          <c:yMode val="edge"/>
          <c:x val="0.1517047244094489"/>
          <c:y val="0.17361122933957582"/>
        </c:manualLayout>
      </c:layout>
      <c:overlay val="0"/>
    </c:title>
    <c:autoTitleDeleted val="0"/>
    <c:plotArea>
      <c:layout>
        <c:manualLayout>
          <c:layoutTarget val="inner"/>
          <c:xMode val="edge"/>
          <c:yMode val="edge"/>
          <c:x val="9.9417964660155192E-2"/>
          <c:y val="0.12493066491688554"/>
          <c:w val="0.87477231329690364"/>
          <c:h val="0.77762489063867235"/>
        </c:manualLayout>
      </c:layout>
      <c:barChart>
        <c:barDir val="col"/>
        <c:grouping val="clustered"/>
        <c:varyColors val="0"/>
        <c:ser>
          <c:idx val="0"/>
          <c:order val="0"/>
          <c:tx>
            <c:strRef>
              <c:f>Charts!$A$37</c:f>
              <c:strCache>
                <c:ptCount val="1"/>
                <c:pt idx="0">
                  <c:v>Student Effort</c:v>
                </c:pt>
              </c:strCache>
            </c:strRef>
          </c:tx>
          <c:spPr>
            <a:solidFill>
              <a:schemeClr val="accent1"/>
            </a:solidFill>
          </c:spPr>
          <c:invertIfNegative val="0"/>
          <c:dPt>
            <c:idx val="0"/>
            <c:invertIfNegative val="0"/>
            <c:bubble3D val="0"/>
            <c:spPr>
              <a:solidFill>
                <a:schemeClr val="tx2"/>
              </a:solidFill>
            </c:spPr>
          </c:dPt>
          <c:dPt>
            <c:idx val="1"/>
            <c:invertIfNegative val="0"/>
            <c:bubble3D val="0"/>
            <c:spPr>
              <a:solidFill>
                <a:srgbClr val="E6D176"/>
              </a:solidFill>
            </c:spPr>
          </c:dPt>
          <c:dPt>
            <c:idx val="2"/>
            <c:invertIfNegative val="0"/>
            <c:bubble3D val="0"/>
            <c:spPr>
              <a:solidFill>
                <a:srgbClr val="C00000"/>
              </a:solidFill>
            </c:spPr>
          </c:dPt>
          <c:dLbls>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Charts!$B$36:$D$36</c:f>
              <c:strCache>
                <c:ptCount val="3"/>
                <c:pt idx="0">
                  <c:v>Lane</c:v>
                </c:pt>
                <c:pt idx="1">
                  <c:v>Oregon Cohort</c:v>
                </c:pt>
                <c:pt idx="2">
                  <c:v>Large US Colleges</c:v>
                </c:pt>
              </c:strCache>
            </c:strRef>
          </c:cat>
          <c:val>
            <c:numRef>
              <c:f>Charts!$B$37:$D$37</c:f>
              <c:numCache>
                <c:formatCode>0.0</c:formatCode>
                <c:ptCount val="3"/>
                <c:pt idx="0">
                  <c:v>55.5</c:v>
                </c:pt>
                <c:pt idx="1">
                  <c:v>54.7</c:v>
                </c:pt>
                <c:pt idx="2">
                  <c:v>54.3</c:v>
                </c:pt>
              </c:numCache>
            </c:numRef>
          </c:val>
        </c:ser>
        <c:dLbls>
          <c:showLegendKey val="0"/>
          <c:showVal val="1"/>
          <c:showCatName val="0"/>
          <c:showSerName val="0"/>
          <c:showPercent val="0"/>
          <c:showBubbleSize val="0"/>
        </c:dLbls>
        <c:gapWidth val="0"/>
        <c:overlap val="-25"/>
        <c:axId val="93269504"/>
        <c:axId val="89331328"/>
      </c:barChart>
      <c:catAx>
        <c:axId val="93269504"/>
        <c:scaling>
          <c:orientation val="minMax"/>
        </c:scaling>
        <c:delete val="0"/>
        <c:axPos val="b"/>
        <c:majorTickMark val="none"/>
        <c:minorTickMark val="none"/>
        <c:tickLblPos val="nextTo"/>
        <c:txPr>
          <a:bodyPr/>
          <a:lstStyle/>
          <a:p>
            <a:pPr>
              <a:defRPr sz="1100" b="1">
                <a:latin typeface="Arial" pitchFamily="34" charset="0"/>
                <a:cs typeface="Arial" pitchFamily="34" charset="0"/>
              </a:defRPr>
            </a:pPr>
            <a:endParaRPr lang="en-US"/>
          </a:p>
        </c:txPr>
        <c:crossAx val="89331328"/>
        <c:crosses val="autoZero"/>
        <c:auto val="1"/>
        <c:lblAlgn val="ctr"/>
        <c:lblOffset val="100"/>
        <c:noMultiLvlLbl val="0"/>
      </c:catAx>
      <c:valAx>
        <c:axId val="89331328"/>
        <c:scaling>
          <c:orientation val="minMax"/>
          <c:max val="60"/>
          <c:min val="50"/>
        </c:scaling>
        <c:delete val="1"/>
        <c:axPos val="l"/>
        <c:numFmt formatCode="0.0" sourceLinked="1"/>
        <c:majorTickMark val="none"/>
        <c:minorTickMark val="none"/>
        <c:tickLblPos val="none"/>
        <c:crossAx val="93269504"/>
        <c:crosses val="autoZero"/>
        <c:crossBetween val="between"/>
        <c:majorUnit val="5"/>
        <c:minorUnit val="2.5"/>
      </c:valAx>
    </c:plotArea>
    <c:plotVisOnly val="1"/>
    <c:dispBlanksAs val="gap"/>
    <c:showDLblsOverMax val="0"/>
  </c:chart>
  <c:spPr>
    <a:ln w="0"/>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D14EC1-0BDC-4756-A727-C4C2EF6FAB6E}" type="datetimeFigureOut">
              <a:rPr lang="en-US" smtClean="0"/>
              <a:pPr/>
              <a:t>10/6/2011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CE2E67-DB5C-4048-A336-F3CD9DBBA487}" type="slidenum">
              <a:rPr lang="en-US" smtClean="0"/>
              <a:pPr/>
              <a:t>‹#›</a:t>
            </a:fld>
            <a:endParaRPr lang="en-US"/>
          </a:p>
        </p:txBody>
      </p:sp>
    </p:spTree>
    <p:extLst>
      <p:ext uri="{BB962C8B-B14F-4D97-AF65-F5344CB8AC3E}">
        <p14:creationId xmlns:p14="http://schemas.microsoft.com/office/powerpoint/2010/main" val="3264814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68B671-CAEF-4B5E-8BA1-DF394FFD928A}" type="slidenum">
              <a:rPr lang="en-US" smtClean="0"/>
              <a:pPr fontAlgn="base">
                <a:spcBef>
                  <a:spcPct val="0"/>
                </a:spcBef>
                <a:spcAft>
                  <a:spcPct val="0"/>
                </a:spcAft>
                <a:defRPr/>
              </a:pPr>
              <a:t>13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9DB86F-E058-407A-AD52-F4E64101E166}" type="datetimeFigureOut">
              <a:rPr lang="en-US" smtClean="0"/>
              <a:pPr/>
              <a:t>10/6/2011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EE399-A2D3-4660-8B96-5A9364951B8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9DB86F-E058-407A-AD52-F4E64101E166}" type="datetimeFigureOut">
              <a:rPr lang="en-US" smtClean="0"/>
              <a:pPr/>
              <a:t>10/6/2011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EE399-A2D3-4660-8B96-5A9364951B8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9DB86F-E058-407A-AD52-F4E64101E166}" type="datetimeFigureOut">
              <a:rPr lang="en-US" smtClean="0"/>
              <a:pPr/>
              <a:t>10/6/2011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EE399-A2D3-4660-8B96-5A9364951B8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9DB86F-E058-407A-AD52-F4E64101E166}" type="datetimeFigureOut">
              <a:rPr lang="en-US" smtClean="0"/>
              <a:pPr/>
              <a:t>10/6/2011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EE399-A2D3-4660-8B96-5A9364951B8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9DB86F-E058-407A-AD52-F4E64101E166}" type="datetimeFigureOut">
              <a:rPr lang="en-US" smtClean="0"/>
              <a:pPr/>
              <a:t>10/6/2011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EE399-A2D3-4660-8B96-5A9364951B8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9DB86F-E058-407A-AD52-F4E64101E166}" type="datetimeFigureOut">
              <a:rPr lang="en-US" smtClean="0"/>
              <a:pPr/>
              <a:t>10/6/2011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EE399-A2D3-4660-8B96-5A9364951B8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9DB86F-E058-407A-AD52-F4E64101E166}" type="datetimeFigureOut">
              <a:rPr lang="en-US" smtClean="0"/>
              <a:pPr/>
              <a:t>10/6/2011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0EE399-A2D3-4660-8B96-5A9364951B8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9DB86F-E058-407A-AD52-F4E64101E166}" type="datetimeFigureOut">
              <a:rPr lang="en-US" smtClean="0"/>
              <a:pPr/>
              <a:t>10/6/2011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0EE399-A2D3-4660-8B96-5A9364951B8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9DB86F-E058-407A-AD52-F4E64101E166}" type="datetimeFigureOut">
              <a:rPr lang="en-US" smtClean="0"/>
              <a:pPr/>
              <a:t>10/6/2011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0EE399-A2D3-4660-8B96-5A9364951B8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9DB86F-E058-407A-AD52-F4E64101E166}" type="datetimeFigureOut">
              <a:rPr lang="en-US" smtClean="0"/>
              <a:pPr/>
              <a:t>10/6/2011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EE399-A2D3-4660-8B96-5A9364951B8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9DB86F-E058-407A-AD52-F4E64101E166}" type="datetimeFigureOut">
              <a:rPr lang="en-US" smtClean="0"/>
              <a:pPr/>
              <a:t>10/6/2011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EE399-A2D3-4660-8B96-5A9364951B8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9DB86F-E058-407A-AD52-F4E64101E166}" type="datetimeFigureOut">
              <a:rPr lang="en-US" smtClean="0"/>
              <a:pPr/>
              <a:t>10/6/2011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EE399-A2D3-4660-8B96-5A9364951B8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b="1" dirty="0" smtClean="0">
                <a:solidFill>
                  <a:schemeClr val="accent2"/>
                </a:solidFill>
              </a:rPr>
              <a:t>Achieving the Dream</a:t>
            </a:r>
            <a:endParaRPr lang="en-US" b="1" dirty="0">
              <a:solidFill>
                <a:schemeClr val="accent2"/>
              </a:solidFill>
            </a:endParaRPr>
          </a:p>
        </p:txBody>
      </p:sp>
      <p:sp>
        <p:nvSpPr>
          <p:cNvPr id="3" name="Subtitle 2"/>
          <p:cNvSpPr>
            <a:spLocks noGrp="1"/>
          </p:cNvSpPr>
          <p:nvPr>
            <p:ph type="subTitle" idx="1"/>
          </p:nvPr>
        </p:nvSpPr>
        <p:spPr>
          <a:xfrm>
            <a:off x="1371600" y="2895600"/>
            <a:ext cx="6400800" cy="1752600"/>
          </a:xfrm>
        </p:spPr>
        <p:txBody>
          <a:bodyPr/>
          <a:lstStyle/>
          <a:p>
            <a:r>
              <a:rPr lang="en-US" b="1" dirty="0" smtClean="0"/>
              <a:t>Opening Session</a:t>
            </a:r>
          </a:p>
          <a:p>
            <a:r>
              <a:rPr lang="en-US" b="1" dirty="0" smtClean="0"/>
              <a:t>October 5, 2011</a:t>
            </a:r>
            <a:endParaRPr lang="en-US" b="1" dirty="0"/>
          </a:p>
        </p:txBody>
      </p:sp>
      <p:sp>
        <p:nvSpPr>
          <p:cNvPr id="4" name="Subtitle 2"/>
          <p:cNvSpPr txBox="1">
            <a:spLocks/>
          </p:cNvSpPr>
          <p:nvPr/>
        </p:nvSpPr>
        <p:spPr>
          <a:xfrm>
            <a:off x="457200" y="5562600"/>
            <a:ext cx="6400800" cy="8382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tint val="75000"/>
                  </a:schemeClr>
                </a:solidFill>
                <a:effectLst/>
                <a:uLnTx/>
                <a:uFillTx/>
                <a:latin typeface="+mn-lt"/>
                <a:ea typeface="+mn-ea"/>
                <a:cs typeface="+mn-cs"/>
              </a:rPr>
              <a:t>Sonya Christian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a:off x="2514600" y="838200"/>
            <a:ext cx="3840163" cy="0"/>
          </a:xfrm>
          <a:prstGeom prst="straightConnector1">
            <a:avLst/>
          </a:prstGeom>
          <a:ln w="31750">
            <a:solidFill>
              <a:srgbClr val="2D4C84"/>
            </a:solidFill>
            <a:headEnd type="oval" w="lg" len="med"/>
            <a:tailEnd type="oval" w="lg" len="med"/>
          </a:ln>
        </p:spPr>
        <p:style>
          <a:lnRef idx="1">
            <a:schemeClr val="accent1"/>
          </a:lnRef>
          <a:fillRef idx="0">
            <a:schemeClr val="accent1"/>
          </a:fillRef>
          <a:effectRef idx="0">
            <a:schemeClr val="accent1"/>
          </a:effectRef>
          <a:fontRef idx="minor">
            <a:schemeClr val="tx1"/>
          </a:fontRef>
        </p:style>
      </p:cxnSp>
      <p:sp>
        <p:nvSpPr>
          <p:cNvPr id="6147" name="TextBox 4"/>
          <p:cNvSpPr txBox="1">
            <a:spLocks noChangeArrowheads="1"/>
          </p:cNvSpPr>
          <p:nvPr/>
        </p:nvSpPr>
        <p:spPr bwMode="auto">
          <a:xfrm>
            <a:off x="3535363" y="457200"/>
            <a:ext cx="1981200" cy="708025"/>
          </a:xfrm>
          <a:prstGeom prst="rect">
            <a:avLst/>
          </a:prstGeom>
          <a:solidFill>
            <a:schemeClr val="bg1"/>
          </a:solidFill>
          <a:ln w="9525">
            <a:noFill/>
            <a:miter lim="800000"/>
            <a:headEnd/>
            <a:tailEnd/>
          </a:ln>
        </p:spPr>
        <p:txBody>
          <a:bodyPr>
            <a:spAutoFit/>
          </a:bodyPr>
          <a:lstStyle/>
          <a:p>
            <a:pPr algn="ctr"/>
            <a:r>
              <a:rPr lang="en-US" sz="4000">
                <a:solidFill>
                  <a:srgbClr val="2D4C84"/>
                </a:solidFill>
                <a:cs typeface="Arial" charset="0"/>
              </a:rPr>
              <a:t>Mission</a:t>
            </a:r>
          </a:p>
        </p:txBody>
      </p:sp>
      <p:sp>
        <p:nvSpPr>
          <p:cNvPr id="6148" name="TextBox 7"/>
          <p:cNvSpPr txBox="1">
            <a:spLocks noChangeArrowheads="1"/>
          </p:cNvSpPr>
          <p:nvPr/>
        </p:nvSpPr>
        <p:spPr bwMode="auto">
          <a:xfrm>
            <a:off x="990600" y="2286000"/>
            <a:ext cx="7239000" cy="2708275"/>
          </a:xfrm>
          <a:prstGeom prst="rect">
            <a:avLst/>
          </a:prstGeom>
          <a:noFill/>
          <a:ln w="9525">
            <a:noFill/>
            <a:miter lim="800000"/>
            <a:headEnd/>
            <a:tailEnd/>
          </a:ln>
        </p:spPr>
        <p:txBody>
          <a:bodyPr>
            <a:spAutoFit/>
          </a:bodyPr>
          <a:lstStyle/>
          <a:p>
            <a:pPr algn="ctr"/>
            <a:r>
              <a:rPr lang="en-US" sz="3400" dirty="0">
                <a:latin typeface="Calibri" pitchFamily="34" charset="0"/>
              </a:rPr>
              <a:t>Lane is the community’s college; </a:t>
            </a:r>
          </a:p>
          <a:p>
            <a:pPr algn="ctr"/>
            <a:r>
              <a:rPr lang="en-US" sz="3400" dirty="0">
                <a:latin typeface="Calibri" pitchFamily="34" charset="0"/>
              </a:rPr>
              <a:t>we provide comprehensive, accessible, quality, learning-centered </a:t>
            </a:r>
          </a:p>
          <a:p>
            <a:pPr algn="ctr"/>
            <a:r>
              <a:rPr lang="en-US" sz="3400" dirty="0">
                <a:latin typeface="Calibri" pitchFamily="34" charset="0"/>
              </a:rPr>
              <a:t>educational opportunities that </a:t>
            </a:r>
          </a:p>
          <a:p>
            <a:pPr algn="ctr"/>
            <a:r>
              <a:rPr lang="en-US" sz="3400" dirty="0">
                <a:latin typeface="Calibri" pitchFamily="34" charset="0"/>
              </a:rPr>
              <a:t>promote student success.</a:t>
            </a:r>
          </a:p>
        </p:txBody>
      </p:sp>
      <p:sp>
        <p:nvSpPr>
          <p:cNvPr id="5" name="TextBox 7"/>
          <p:cNvSpPr txBox="1">
            <a:spLocks noChangeArrowheads="1"/>
          </p:cNvSpPr>
          <p:nvPr/>
        </p:nvSpPr>
        <p:spPr bwMode="auto">
          <a:xfrm>
            <a:off x="1066800" y="5791200"/>
            <a:ext cx="7239000" cy="615553"/>
          </a:xfrm>
          <a:prstGeom prst="rect">
            <a:avLst/>
          </a:prstGeom>
          <a:noFill/>
          <a:ln w="9525">
            <a:noFill/>
            <a:miter lim="800000"/>
            <a:headEnd/>
            <a:tailEnd/>
          </a:ln>
        </p:spPr>
        <p:txBody>
          <a:bodyPr>
            <a:spAutoFit/>
          </a:bodyPr>
          <a:lstStyle/>
          <a:p>
            <a:pPr algn="ctr"/>
            <a:r>
              <a:rPr lang="en-US" sz="3400" dirty="0" smtClean="0">
                <a:solidFill>
                  <a:srgbClr val="C00000"/>
                </a:solidFill>
                <a:latin typeface="Calibri" pitchFamily="34" charset="0"/>
              </a:rPr>
              <a:t>It is all about student success</a:t>
            </a:r>
            <a:endParaRPr lang="en-US" sz="3400" dirty="0">
              <a:solidFill>
                <a:srgbClr val="C00000"/>
              </a:solidFill>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ChangeArrowheads="1"/>
          </p:cNvSpPr>
          <p:nvPr/>
        </p:nvSpPr>
        <p:spPr bwMode="auto">
          <a:xfrm>
            <a:off x="914400" y="1219200"/>
            <a:ext cx="7467600" cy="280035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gradFill rotWithShape="1">
            <a:gsLst>
              <a:gs pos="0">
                <a:srgbClr val="243F70"/>
              </a:gs>
              <a:gs pos="50000">
                <a:srgbClr val="4D76C1"/>
              </a:gs>
              <a:gs pos="100000">
                <a:srgbClr val="243F70"/>
              </a:gs>
            </a:gsLst>
            <a:lin ang="5400000" scaled="1"/>
          </a:gradFill>
          <a:ln w="12700" algn="in">
            <a:solidFill>
              <a:srgbClr val="2D4C84"/>
            </a:solidFill>
            <a:miter lim="800000"/>
            <a:headEnd/>
            <a:tailEnd/>
          </a:ln>
        </p:spPr>
        <p:txBody>
          <a:bodyPr lIns="36576" tIns="36576" rIns="36576" bIns="36576"/>
          <a:lstStyle/>
          <a:p>
            <a:r>
              <a:rPr lang="en-US" sz="1000">
                <a:solidFill>
                  <a:srgbClr val="000000"/>
                </a:solidFill>
                <a:latin typeface="Times New Roman" pitchFamily="18" charset="0"/>
              </a:rPr>
              <a:t> </a:t>
            </a:r>
            <a:endParaRPr lang="en-US"/>
          </a:p>
        </p:txBody>
      </p:sp>
      <p:sp>
        <p:nvSpPr>
          <p:cNvPr id="7171" name="TextBox 4"/>
          <p:cNvSpPr txBox="1">
            <a:spLocks noChangeArrowheads="1"/>
          </p:cNvSpPr>
          <p:nvPr/>
        </p:nvSpPr>
        <p:spPr bwMode="auto">
          <a:xfrm>
            <a:off x="3733800" y="1244600"/>
            <a:ext cx="1981200" cy="584200"/>
          </a:xfrm>
          <a:prstGeom prst="rect">
            <a:avLst/>
          </a:prstGeom>
          <a:noFill/>
          <a:ln w="9525">
            <a:noFill/>
            <a:miter lim="800000"/>
            <a:headEnd/>
            <a:tailEnd/>
          </a:ln>
        </p:spPr>
        <p:txBody>
          <a:bodyPr>
            <a:spAutoFit/>
          </a:bodyPr>
          <a:lstStyle/>
          <a:p>
            <a:pPr algn="ctr"/>
            <a:r>
              <a:rPr lang="en-US" sz="3200">
                <a:solidFill>
                  <a:schemeClr val="bg1"/>
                </a:solidFill>
                <a:cs typeface="Arial" charset="0"/>
              </a:rPr>
              <a:t>Mission</a:t>
            </a:r>
          </a:p>
        </p:txBody>
      </p:sp>
      <p:sp>
        <p:nvSpPr>
          <p:cNvPr id="7172" name="AutoShape 18"/>
          <p:cNvSpPr>
            <a:spLocks noChangeArrowheads="1"/>
          </p:cNvSpPr>
          <p:nvPr/>
        </p:nvSpPr>
        <p:spPr bwMode="auto">
          <a:xfrm>
            <a:off x="909638" y="2514600"/>
            <a:ext cx="1508125" cy="1657350"/>
          </a:xfrm>
          <a:prstGeom prst="wave">
            <a:avLst>
              <a:gd name="adj1" fmla="val 3449"/>
              <a:gd name="adj2" fmla="val 0"/>
            </a:avLst>
          </a:prstGeom>
          <a:gradFill rotWithShape="1">
            <a:gsLst>
              <a:gs pos="0">
                <a:srgbClr val="FF9900"/>
              </a:gs>
              <a:gs pos="50000">
                <a:srgbClr val="FFC56F"/>
              </a:gs>
              <a:gs pos="100000">
                <a:srgbClr val="FF9900"/>
              </a:gs>
            </a:gsLst>
            <a:lin ang="5400000" scaled="1"/>
          </a:gradFill>
          <a:ln w="12700" algn="in">
            <a:noFill/>
            <a:round/>
            <a:headEnd/>
            <a:tailEnd/>
          </a:ln>
        </p:spPr>
        <p:txBody>
          <a:bodyPr lIns="36576" tIns="36576" rIns="36576" bIns="36576"/>
          <a:lstStyle/>
          <a:p>
            <a:pPr algn="ctr"/>
            <a:endParaRPr lang="en-US" sz="1600">
              <a:solidFill>
                <a:srgbClr val="000000"/>
              </a:solidFill>
            </a:endParaRPr>
          </a:p>
          <a:p>
            <a:endParaRPr lang="en-US"/>
          </a:p>
        </p:txBody>
      </p:sp>
      <p:sp>
        <p:nvSpPr>
          <p:cNvPr id="7173" name="AutoShape 19"/>
          <p:cNvSpPr>
            <a:spLocks noChangeArrowheads="1"/>
          </p:cNvSpPr>
          <p:nvPr/>
        </p:nvSpPr>
        <p:spPr bwMode="auto">
          <a:xfrm>
            <a:off x="2417763" y="2514600"/>
            <a:ext cx="1506537" cy="1657350"/>
          </a:xfrm>
          <a:prstGeom prst="wave">
            <a:avLst>
              <a:gd name="adj1" fmla="val 3449"/>
              <a:gd name="adj2" fmla="val 0"/>
            </a:avLst>
          </a:prstGeom>
          <a:gradFill rotWithShape="1">
            <a:gsLst>
              <a:gs pos="0">
                <a:srgbClr val="FF9900"/>
              </a:gs>
              <a:gs pos="50000">
                <a:srgbClr val="FFC56F"/>
              </a:gs>
              <a:gs pos="100000">
                <a:srgbClr val="FF9900"/>
              </a:gs>
            </a:gsLst>
            <a:lin ang="5400000" scaled="1"/>
          </a:gradFill>
          <a:ln w="12700" algn="in">
            <a:noFill/>
            <a:round/>
            <a:headEnd/>
            <a:tailEnd/>
          </a:ln>
        </p:spPr>
        <p:txBody>
          <a:bodyPr lIns="36576" tIns="36576" rIns="36576" bIns="36576"/>
          <a:lstStyle/>
          <a:p>
            <a:pPr algn="ctr"/>
            <a:endParaRPr lang="en-US" sz="1600">
              <a:solidFill>
                <a:srgbClr val="000000"/>
              </a:solidFill>
            </a:endParaRPr>
          </a:p>
          <a:p>
            <a:endParaRPr lang="en-US"/>
          </a:p>
        </p:txBody>
      </p:sp>
      <p:sp>
        <p:nvSpPr>
          <p:cNvPr id="7174" name="AutoShape 20"/>
          <p:cNvSpPr>
            <a:spLocks noChangeArrowheads="1"/>
          </p:cNvSpPr>
          <p:nvPr/>
        </p:nvSpPr>
        <p:spPr bwMode="auto">
          <a:xfrm>
            <a:off x="3903663" y="2514600"/>
            <a:ext cx="1506537" cy="1657350"/>
          </a:xfrm>
          <a:prstGeom prst="wave">
            <a:avLst>
              <a:gd name="adj1" fmla="val 3449"/>
              <a:gd name="adj2" fmla="val 0"/>
            </a:avLst>
          </a:prstGeom>
          <a:gradFill rotWithShape="1">
            <a:gsLst>
              <a:gs pos="0">
                <a:srgbClr val="FF9900"/>
              </a:gs>
              <a:gs pos="50000">
                <a:srgbClr val="FFC56F"/>
              </a:gs>
              <a:gs pos="100000">
                <a:srgbClr val="FF9900"/>
              </a:gs>
            </a:gsLst>
            <a:lin ang="5400000" scaled="1"/>
          </a:gradFill>
          <a:ln w="12700" algn="in">
            <a:noFill/>
            <a:round/>
            <a:headEnd/>
            <a:tailEnd/>
          </a:ln>
        </p:spPr>
        <p:txBody>
          <a:bodyPr lIns="36576" tIns="36576" rIns="36576" bIns="36576"/>
          <a:lstStyle/>
          <a:p>
            <a:pPr algn="ctr"/>
            <a:endParaRPr lang="en-US" sz="1600">
              <a:solidFill>
                <a:srgbClr val="000000"/>
              </a:solidFill>
            </a:endParaRPr>
          </a:p>
          <a:p>
            <a:endParaRPr lang="en-US"/>
          </a:p>
        </p:txBody>
      </p:sp>
      <p:sp>
        <p:nvSpPr>
          <p:cNvPr id="7175" name="AutoShape 21"/>
          <p:cNvSpPr>
            <a:spLocks noChangeArrowheads="1"/>
          </p:cNvSpPr>
          <p:nvPr/>
        </p:nvSpPr>
        <p:spPr bwMode="auto">
          <a:xfrm>
            <a:off x="5389563" y="2514600"/>
            <a:ext cx="1506537" cy="1657350"/>
          </a:xfrm>
          <a:prstGeom prst="wave">
            <a:avLst>
              <a:gd name="adj1" fmla="val 3449"/>
              <a:gd name="adj2" fmla="val 0"/>
            </a:avLst>
          </a:prstGeom>
          <a:gradFill rotWithShape="1">
            <a:gsLst>
              <a:gs pos="0">
                <a:srgbClr val="FF9900"/>
              </a:gs>
              <a:gs pos="50000">
                <a:srgbClr val="FFC56F"/>
              </a:gs>
              <a:gs pos="100000">
                <a:srgbClr val="FF9900"/>
              </a:gs>
            </a:gsLst>
            <a:lin ang="5400000" scaled="1"/>
          </a:gradFill>
          <a:ln w="12700" algn="in">
            <a:noFill/>
            <a:round/>
            <a:headEnd/>
            <a:tailEnd/>
          </a:ln>
        </p:spPr>
        <p:txBody>
          <a:bodyPr lIns="36576" tIns="36576" rIns="36576" bIns="36576"/>
          <a:lstStyle/>
          <a:p>
            <a:pPr algn="ctr"/>
            <a:endParaRPr lang="en-US" sz="1600">
              <a:solidFill>
                <a:srgbClr val="000000"/>
              </a:solidFill>
            </a:endParaRPr>
          </a:p>
          <a:p>
            <a:endParaRPr lang="en-US"/>
          </a:p>
        </p:txBody>
      </p:sp>
      <p:sp>
        <p:nvSpPr>
          <p:cNvPr id="7176" name="AutoShape 22"/>
          <p:cNvSpPr>
            <a:spLocks noChangeArrowheads="1"/>
          </p:cNvSpPr>
          <p:nvPr/>
        </p:nvSpPr>
        <p:spPr bwMode="auto">
          <a:xfrm>
            <a:off x="6875463" y="2514600"/>
            <a:ext cx="1506537" cy="1657350"/>
          </a:xfrm>
          <a:prstGeom prst="wave">
            <a:avLst>
              <a:gd name="adj1" fmla="val 3449"/>
              <a:gd name="adj2" fmla="val 0"/>
            </a:avLst>
          </a:prstGeom>
          <a:gradFill rotWithShape="1">
            <a:gsLst>
              <a:gs pos="0">
                <a:srgbClr val="FF9900"/>
              </a:gs>
              <a:gs pos="50000">
                <a:srgbClr val="FFC56F"/>
              </a:gs>
              <a:gs pos="100000">
                <a:srgbClr val="FF9900"/>
              </a:gs>
            </a:gsLst>
            <a:lin ang="5400000" scaled="1"/>
          </a:gradFill>
          <a:ln w="12700" algn="in">
            <a:noFill/>
            <a:round/>
            <a:headEnd/>
            <a:tailEnd/>
          </a:ln>
        </p:spPr>
        <p:txBody>
          <a:bodyPr lIns="36576" tIns="36576" rIns="36576" bIns="36576"/>
          <a:lstStyle/>
          <a:p>
            <a:pPr algn="ctr"/>
            <a:endParaRPr lang="en-US" sz="1600">
              <a:solidFill>
                <a:srgbClr val="000000"/>
              </a:solidFill>
            </a:endParaRPr>
          </a:p>
          <a:p>
            <a:endParaRPr lang="en-US"/>
          </a:p>
        </p:txBody>
      </p:sp>
      <p:sp>
        <p:nvSpPr>
          <p:cNvPr id="7177" name="Text Box 23"/>
          <p:cNvSpPr txBox="1">
            <a:spLocks noChangeArrowheads="1"/>
          </p:cNvSpPr>
          <p:nvPr/>
        </p:nvSpPr>
        <p:spPr bwMode="auto">
          <a:xfrm>
            <a:off x="1027113" y="3006725"/>
            <a:ext cx="1281112" cy="800100"/>
          </a:xfrm>
          <a:prstGeom prst="rect">
            <a:avLst/>
          </a:prstGeom>
          <a:noFill/>
          <a:ln w="9525" algn="in">
            <a:noFill/>
            <a:miter lim="800000"/>
            <a:headEnd/>
            <a:tailEnd/>
          </a:ln>
        </p:spPr>
        <p:txBody>
          <a:bodyPr lIns="36576" tIns="36576" rIns="36576" bIns="36576"/>
          <a:lstStyle/>
          <a:p>
            <a:pPr algn="ctr"/>
            <a:r>
              <a:rPr lang="en-US">
                <a:solidFill>
                  <a:srgbClr val="000000"/>
                </a:solidFill>
              </a:rPr>
              <a:t>Academic</a:t>
            </a:r>
          </a:p>
          <a:p>
            <a:pPr algn="ctr"/>
            <a:r>
              <a:rPr lang="en-US">
                <a:solidFill>
                  <a:srgbClr val="000000"/>
                </a:solidFill>
              </a:rPr>
              <a:t>Transfer</a:t>
            </a:r>
            <a:endParaRPr lang="en-US"/>
          </a:p>
        </p:txBody>
      </p:sp>
      <p:sp>
        <p:nvSpPr>
          <p:cNvPr id="7178" name="Text Box 24"/>
          <p:cNvSpPr txBox="1">
            <a:spLocks noChangeArrowheads="1"/>
          </p:cNvSpPr>
          <p:nvPr/>
        </p:nvSpPr>
        <p:spPr bwMode="auto">
          <a:xfrm>
            <a:off x="2638425" y="2822575"/>
            <a:ext cx="2114550" cy="1143000"/>
          </a:xfrm>
          <a:prstGeom prst="rect">
            <a:avLst/>
          </a:prstGeom>
          <a:noFill/>
          <a:ln w="9525" algn="in">
            <a:noFill/>
            <a:miter lim="800000"/>
            <a:headEnd/>
            <a:tailEnd/>
          </a:ln>
        </p:spPr>
        <p:txBody>
          <a:bodyPr lIns="36576" tIns="36576" rIns="36576" bIns="36576"/>
          <a:lstStyle/>
          <a:p>
            <a:pPr algn="ctr"/>
            <a:r>
              <a:rPr lang="en-US">
                <a:solidFill>
                  <a:srgbClr val="000000"/>
                </a:solidFill>
              </a:rPr>
              <a:t>Career Technical Education &amp; Workforce Development</a:t>
            </a:r>
            <a:endParaRPr lang="en-US"/>
          </a:p>
        </p:txBody>
      </p:sp>
      <p:sp>
        <p:nvSpPr>
          <p:cNvPr id="7179" name="Text Box 25"/>
          <p:cNvSpPr txBox="1">
            <a:spLocks noChangeArrowheads="1"/>
          </p:cNvSpPr>
          <p:nvPr/>
        </p:nvSpPr>
        <p:spPr bwMode="auto">
          <a:xfrm>
            <a:off x="5045075" y="2994025"/>
            <a:ext cx="1485900" cy="800100"/>
          </a:xfrm>
          <a:prstGeom prst="rect">
            <a:avLst/>
          </a:prstGeom>
          <a:noFill/>
          <a:ln w="9525" algn="in">
            <a:noFill/>
            <a:miter lim="800000"/>
            <a:headEnd/>
            <a:tailEnd/>
          </a:ln>
        </p:spPr>
        <p:txBody>
          <a:bodyPr lIns="36576" tIns="36576" rIns="36576" bIns="36576"/>
          <a:lstStyle/>
          <a:p>
            <a:pPr algn="ctr"/>
            <a:r>
              <a:rPr lang="en-US">
                <a:solidFill>
                  <a:srgbClr val="000000"/>
                </a:solidFill>
              </a:rPr>
              <a:t>Foundational</a:t>
            </a:r>
          </a:p>
          <a:p>
            <a:pPr algn="ctr"/>
            <a:r>
              <a:rPr lang="en-US">
                <a:solidFill>
                  <a:srgbClr val="000000"/>
                </a:solidFill>
              </a:rPr>
              <a:t>Skills</a:t>
            </a:r>
            <a:endParaRPr lang="en-US"/>
          </a:p>
        </p:txBody>
      </p:sp>
      <p:sp>
        <p:nvSpPr>
          <p:cNvPr id="7180" name="Text Box 26"/>
          <p:cNvSpPr txBox="1">
            <a:spLocks noChangeArrowheads="1"/>
          </p:cNvSpPr>
          <p:nvPr/>
        </p:nvSpPr>
        <p:spPr bwMode="auto">
          <a:xfrm>
            <a:off x="6786563" y="2994025"/>
            <a:ext cx="1485900" cy="800100"/>
          </a:xfrm>
          <a:prstGeom prst="rect">
            <a:avLst/>
          </a:prstGeom>
          <a:noFill/>
          <a:ln w="9525" algn="in">
            <a:noFill/>
            <a:miter lim="800000"/>
            <a:headEnd/>
            <a:tailEnd/>
          </a:ln>
        </p:spPr>
        <p:txBody>
          <a:bodyPr lIns="36576" tIns="36576" rIns="36576" bIns="36576"/>
          <a:lstStyle/>
          <a:p>
            <a:pPr algn="ctr"/>
            <a:r>
              <a:rPr lang="en-US">
                <a:solidFill>
                  <a:srgbClr val="000000"/>
                </a:solidFill>
              </a:rPr>
              <a:t>Community</a:t>
            </a:r>
          </a:p>
          <a:p>
            <a:pPr algn="ctr"/>
            <a:r>
              <a:rPr lang="en-US">
                <a:solidFill>
                  <a:srgbClr val="000000"/>
                </a:solidFill>
              </a:rPr>
              <a:t>Education</a:t>
            </a:r>
            <a:endParaRPr lang="en-US"/>
          </a:p>
        </p:txBody>
      </p:sp>
      <p:sp>
        <p:nvSpPr>
          <p:cNvPr id="7181" name="Text Box 27"/>
          <p:cNvSpPr txBox="1">
            <a:spLocks noChangeArrowheads="1"/>
          </p:cNvSpPr>
          <p:nvPr/>
        </p:nvSpPr>
        <p:spPr bwMode="auto">
          <a:xfrm rot="-5400000">
            <a:off x="-123031" y="3112294"/>
            <a:ext cx="1668462" cy="400050"/>
          </a:xfrm>
          <a:prstGeom prst="rect">
            <a:avLst/>
          </a:prstGeom>
          <a:noFill/>
          <a:ln w="9525" algn="in">
            <a:noFill/>
            <a:miter lim="800000"/>
            <a:headEnd/>
            <a:tailEnd/>
          </a:ln>
        </p:spPr>
        <p:txBody>
          <a:bodyPr lIns="36576" tIns="36576" rIns="36576" bIns="36576"/>
          <a:lstStyle/>
          <a:p>
            <a:r>
              <a:rPr lang="en-US" b="1">
                <a:solidFill>
                  <a:srgbClr val="FF9900"/>
                </a:solidFill>
              </a:rPr>
              <a:t>Core Themes</a:t>
            </a:r>
            <a:endParaRPr lang="en-US"/>
          </a:p>
        </p:txBody>
      </p:sp>
      <p:sp>
        <p:nvSpPr>
          <p:cNvPr id="7182" name="AutoShape 31"/>
          <p:cNvSpPr>
            <a:spLocks noChangeArrowheads="1"/>
          </p:cNvSpPr>
          <p:nvPr/>
        </p:nvSpPr>
        <p:spPr bwMode="auto">
          <a:xfrm>
            <a:off x="3352800" y="4219575"/>
            <a:ext cx="2590800" cy="2209800"/>
          </a:xfrm>
          <a:prstGeom prst="upArrowCallout">
            <a:avLst>
              <a:gd name="adj1" fmla="val 34879"/>
              <a:gd name="adj2" fmla="val 36149"/>
              <a:gd name="adj3" fmla="val 27454"/>
              <a:gd name="adj4" fmla="val 66667"/>
            </a:avLst>
          </a:prstGeom>
          <a:gradFill rotWithShape="1">
            <a:gsLst>
              <a:gs pos="0">
                <a:srgbClr val="6194DA"/>
              </a:gs>
              <a:gs pos="50000">
                <a:srgbClr val="FFFFFF"/>
              </a:gs>
              <a:gs pos="100000">
                <a:srgbClr val="6194DA"/>
              </a:gs>
            </a:gsLst>
            <a:lin ang="5400000" scaled="1"/>
          </a:gradFill>
          <a:ln w="9525" algn="in">
            <a:solidFill>
              <a:srgbClr val="6194DA"/>
            </a:solidFill>
            <a:miter lim="800000"/>
            <a:headEnd/>
            <a:tailEnd/>
          </a:ln>
        </p:spPr>
        <p:txBody>
          <a:bodyPr lIns="36576" tIns="36576" rIns="36576" bIns="36576"/>
          <a:lstStyle/>
          <a:p>
            <a:pPr algn="ctr"/>
            <a:endParaRPr lang="en-US">
              <a:solidFill>
                <a:srgbClr val="000000"/>
              </a:solidFill>
            </a:endParaRPr>
          </a:p>
          <a:p>
            <a:pPr algn="ctr"/>
            <a:r>
              <a:rPr lang="en-US" sz="2600">
                <a:solidFill>
                  <a:srgbClr val="000000"/>
                </a:solidFill>
              </a:rPr>
              <a:t>Strategic </a:t>
            </a:r>
          </a:p>
          <a:p>
            <a:pPr algn="ctr"/>
            <a:r>
              <a:rPr lang="en-US" sz="2600">
                <a:solidFill>
                  <a:srgbClr val="000000"/>
                </a:solidFill>
              </a:rPr>
              <a:t>Directions</a:t>
            </a:r>
            <a:endParaRPr lang="en-US" sz="2600"/>
          </a:p>
        </p:txBody>
      </p:sp>
      <p:cxnSp>
        <p:nvCxnSpPr>
          <p:cNvPr id="42" name="Straight Arrow Connector 41"/>
          <p:cNvCxnSpPr/>
          <p:nvPr/>
        </p:nvCxnSpPr>
        <p:spPr>
          <a:xfrm>
            <a:off x="1341438" y="609600"/>
            <a:ext cx="6583362" cy="0"/>
          </a:xfrm>
          <a:prstGeom prst="straightConnector1">
            <a:avLst/>
          </a:prstGeom>
          <a:ln w="31750">
            <a:solidFill>
              <a:srgbClr val="2D4C84"/>
            </a:solidFill>
            <a:headEnd type="oval" w="lg" len="med"/>
            <a:tailEnd type="oval" w="lg" len="med"/>
          </a:ln>
        </p:spPr>
        <p:style>
          <a:lnRef idx="1">
            <a:schemeClr val="accent1"/>
          </a:lnRef>
          <a:fillRef idx="0">
            <a:schemeClr val="accent1"/>
          </a:fillRef>
          <a:effectRef idx="0">
            <a:schemeClr val="accent1"/>
          </a:effectRef>
          <a:fontRef idx="minor">
            <a:schemeClr val="tx1"/>
          </a:fontRef>
        </p:style>
      </p:cxnSp>
      <p:sp>
        <p:nvSpPr>
          <p:cNvPr id="7184" name="TextBox 42"/>
          <p:cNvSpPr txBox="1">
            <a:spLocks noChangeArrowheads="1"/>
          </p:cNvSpPr>
          <p:nvPr/>
        </p:nvSpPr>
        <p:spPr bwMode="auto">
          <a:xfrm>
            <a:off x="2362200" y="228600"/>
            <a:ext cx="4724400" cy="708025"/>
          </a:xfrm>
          <a:prstGeom prst="rect">
            <a:avLst/>
          </a:prstGeom>
          <a:solidFill>
            <a:schemeClr val="bg1"/>
          </a:solidFill>
          <a:ln w="9525">
            <a:noFill/>
            <a:miter lim="800000"/>
            <a:headEnd/>
            <a:tailEnd/>
          </a:ln>
        </p:spPr>
        <p:txBody>
          <a:bodyPr>
            <a:spAutoFit/>
          </a:bodyPr>
          <a:lstStyle/>
          <a:p>
            <a:pPr algn="ctr"/>
            <a:r>
              <a:rPr lang="en-US" sz="4000">
                <a:solidFill>
                  <a:srgbClr val="2D4C84"/>
                </a:solidFill>
                <a:cs typeface="Arial" charset="0"/>
              </a:rPr>
              <a:t>Mission Fulfillment</a:t>
            </a:r>
          </a:p>
        </p:txBody>
      </p:sp>
      <p:sp>
        <p:nvSpPr>
          <p:cNvPr id="7185" name="AutoShape 3"/>
          <p:cNvSpPr>
            <a:spLocks noChangeArrowheads="1"/>
          </p:cNvSpPr>
          <p:nvPr/>
        </p:nvSpPr>
        <p:spPr bwMode="auto">
          <a:xfrm>
            <a:off x="1295400" y="4800600"/>
            <a:ext cx="1943100" cy="1676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8383"/>
              </a:gs>
              <a:gs pos="100000">
                <a:srgbClr val="FF5F5F"/>
              </a:gs>
            </a:gsLst>
            <a:lin ang="0" scaled="1"/>
          </a:gradFill>
          <a:ln w="9525" algn="in">
            <a:noFill/>
            <a:miter lim="800000"/>
            <a:headEnd/>
            <a:tailEnd/>
          </a:ln>
        </p:spPr>
        <p:txBody>
          <a:bodyPr lIns="36576" tIns="36576" rIns="36576" bIns="36576"/>
          <a:lstStyle/>
          <a:p>
            <a:pPr algn="r">
              <a:spcBef>
                <a:spcPts val="400"/>
              </a:spcBef>
            </a:pPr>
            <a:endParaRPr lang="en-US" sz="600">
              <a:solidFill>
                <a:srgbClr val="000000"/>
              </a:solidFill>
            </a:endParaRPr>
          </a:p>
          <a:p>
            <a:pPr algn="r"/>
            <a:r>
              <a:rPr lang="en-US">
                <a:solidFill>
                  <a:srgbClr val="000000"/>
                </a:solidFill>
              </a:rPr>
              <a:t>External       </a:t>
            </a:r>
          </a:p>
          <a:p>
            <a:pPr algn="r"/>
            <a:r>
              <a:rPr lang="en-US">
                <a:solidFill>
                  <a:srgbClr val="000000"/>
                </a:solidFill>
              </a:rPr>
              <a:t> Forces</a:t>
            </a:r>
            <a:endParaRPr lang="en-US"/>
          </a:p>
        </p:txBody>
      </p:sp>
      <p:sp>
        <p:nvSpPr>
          <p:cNvPr id="7186" name="AutoShape 4"/>
          <p:cNvSpPr>
            <a:spLocks noChangeArrowheads="1"/>
          </p:cNvSpPr>
          <p:nvPr/>
        </p:nvSpPr>
        <p:spPr bwMode="auto">
          <a:xfrm flipH="1">
            <a:off x="6046788" y="4800600"/>
            <a:ext cx="1943100" cy="1676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8383"/>
              </a:gs>
              <a:gs pos="100000">
                <a:srgbClr val="FF5F5F"/>
              </a:gs>
            </a:gsLst>
            <a:lin ang="0" scaled="1"/>
          </a:gradFill>
          <a:ln w="9525" algn="in">
            <a:noFill/>
            <a:miter lim="800000"/>
            <a:headEnd/>
            <a:tailEnd/>
          </a:ln>
        </p:spPr>
        <p:txBody>
          <a:bodyPr lIns="36576" tIns="36576" rIns="36576" bIns="36576"/>
          <a:lstStyle/>
          <a:p>
            <a:pPr>
              <a:spcBef>
                <a:spcPts val="700"/>
              </a:spcBef>
            </a:pPr>
            <a:endParaRPr lang="en-US" sz="600">
              <a:solidFill>
                <a:srgbClr val="000000"/>
              </a:solidFill>
            </a:endParaRPr>
          </a:p>
          <a:p>
            <a:r>
              <a:rPr lang="en-US">
                <a:solidFill>
                  <a:srgbClr val="000000"/>
                </a:solidFill>
              </a:rPr>
              <a:t>Internal Forces</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a:off x="1447800" y="762000"/>
            <a:ext cx="6324600" cy="0"/>
          </a:xfrm>
          <a:prstGeom prst="straightConnector1">
            <a:avLst/>
          </a:prstGeom>
          <a:ln w="31750">
            <a:solidFill>
              <a:srgbClr val="2D4C84"/>
            </a:solidFill>
            <a:headEnd type="oval" w="lg" len="med"/>
            <a:tailEnd type="oval" w="lg" len="med"/>
          </a:ln>
        </p:spPr>
        <p:style>
          <a:lnRef idx="1">
            <a:schemeClr val="accent1"/>
          </a:lnRef>
          <a:fillRef idx="0">
            <a:schemeClr val="accent1"/>
          </a:fillRef>
          <a:effectRef idx="0">
            <a:schemeClr val="accent1"/>
          </a:effectRef>
          <a:fontRef idx="minor">
            <a:schemeClr val="tx1"/>
          </a:fontRef>
        </p:style>
      </p:cxnSp>
      <p:sp>
        <p:nvSpPr>
          <p:cNvPr id="8195" name="TextBox 4"/>
          <p:cNvSpPr txBox="1">
            <a:spLocks noChangeArrowheads="1"/>
          </p:cNvSpPr>
          <p:nvPr/>
        </p:nvSpPr>
        <p:spPr bwMode="auto">
          <a:xfrm>
            <a:off x="2133600" y="457200"/>
            <a:ext cx="4876800" cy="708025"/>
          </a:xfrm>
          <a:prstGeom prst="rect">
            <a:avLst/>
          </a:prstGeom>
          <a:solidFill>
            <a:schemeClr val="bg1"/>
          </a:solidFill>
          <a:ln w="9525">
            <a:noFill/>
            <a:miter lim="800000"/>
            <a:headEnd/>
            <a:tailEnd/>
          </a:ln>
        </p:spPr>
        <p:txBody>
          <a:bodyPr>
            <a:spAutoFit/>
          </a:bodyPr>
          <a:lstStyle/>
          <a:p>
            <a:pPr algn="ctr"/>
            <a:r>
              <a:rPr lang="en-US" sz="4000">
                <a:solidFill>
                  <a:srgbClr val="2D4C84"/>
                </a:solidFill>
                <a:cs typeface="Arial" charset="0"/>
              </a:rPr>
              <a:t>How do we know?</a:t>
            </a:r>
          </a:p>
        </p:txBody>
      </p:sp>
      <p:sp>
        <p:nvSpPr>
          <p:cNvPr id="8196" name="TextBox 7"/>
          <p:cNvSpPr txBox="1">
            <a:spLocks noChangeArrowheads="1"/>
          </p:cNvSpPr>
          <p:nvPr/>
        </p:nvSpPr>
        <p:spPr bwMode="auto">
          <a:xfrm>
            <a:off x="609600" y="2898775"/>
            <a:ext cx="7924800" cy="3197225"/>
          </a:xfrm>
          <a:prstGeom prst="rect">
            <a:avLst/>
          </a:prstGeom>
          <a:noFill/>
          <a:ln w="9525">
            <a:noFill/>
            <a:miter lim="800000"/>
            <a:headEnd/>
            <a:tailEnd/>
          </a:ln>
        </p:spPr>
        <p:txBody>
          <a:bodyPr>
            <a:spAutoFit/>
          </a:bodyPr>
          <a:lstStyle/>
          <a:p>
            <a:r>
              <a:rPr lang="en-US" sz="3400">
                <a:latin typeface="Calibri" pitchFamily="34" charset="0"/>
              </a:rPr>
              <a:t>Objective A: </a:t>
            </a:r>
          </a:p>
          <a:p>
            <a:pPr algn="ctr"/>
            <a:r>
              <a:rPr lang="en-US" sz="3400">
                <a:latin typeface="Calibri" pitchFamily="34" charset="0"/>
              </a:rPr>
              <a:t>When they are with us</a:t>
            </a:r>
          </a:p>
          <a:p>
            <a:r>
              <a:rPr lang="en-US" sz="3400">
                <a:latin typeface="Calibri" pitchFamily="34" charset="0"/>
              </a:rPr>
              <a:t>Objective B: </a:t>
            </a:r>
          </a:p>
          <a:p>
            <a:pPr algn="ctr"/>
            <a:r>
              <a:rPr lang="en-US" sz="3400">
                <a:latin typeface="Calibri" pitchFamily="34" charset="0"/>
              </a:rPr>
              <a:t>After they leave us</a:t>
            </a:r>
          </a:p>
          <a:p>
            <a:r>
              <a:rPr lang="en-US" sz="3400">
                <a:latin typeface="Calibri" pitchFamily="34" charset="0"/>
              </a:rPr>
              <a:t>Objective C: </a:t>
            </a:r>
          </a:p>
          <a:p>
            <a:pPr algn="r"/>
            <a:r>
              <a:rPr lang="en-US" sz="3400">
                <a:latin typeface="Calibri" pitchFamily="34" charset="0"/>
              </a:rPr>
              <a:t>Accessible, quality, learning centered</a:t>
            </a:r>
          </a:p>
        </p:txBody>
      </p:sp>
      <p:sp>
        <p:nvSpPr>
          <p:cNvPr id="8197" name="TextBox 7"/>
          <p:cNvSpPr txBox="1">
            <a:spLocks noChangeArrowheads="1"/>
          </p:cNvSpPr>
          <p:nvPr/>
        </p:nvSpPr>
        <p:spPr bwMode="auto">
          <a:xfrm>
            <a:off x="1066800" y="1489075"/>
            <a:ext cx="7239000" cy="1177925"/>
          </a:xfrm>
          <a:prstGeom prst="rect">
            <a:avLst/>
          </a:prstGeom>
          <a:noFill/>
          <a:ln w="50800">
            <a:solidFill>
              <a:srgbClr val="C00000"/>
            </a:solidFill>
            <a:miter lim="800000"/>
            <a:headEnd/>
            <a:tailEnd/>
          </a:ln>
        </p:spPr>
        <p:txBody>
          <a:bodyPr>
            <a:spAutoFit/>
          </a:bodyPr>
          <a:lstStyle/>
          <a:p>
            <a:pPr algn="ctr"/>
            <a:r>
              <a:rPr lang="en-US" sz="3400">
                <a:latin typeface="Calibri" pitchFamily="34" charset="0"/>
              </a:rPr>
              <a:t>Through our Core Theme Indicators of Achievement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6"/>
          <p:cNvSpPr>
            <a:spLocks noChangeArrowheads="1"/>
          </p:cNvSpPr>
          <p:nvPr/>
        </p:nvSpPr>
        <p:spPr bwMode="auto">
          <a:xfrm rot="760476">
            <a:off x="315913" y="2408238"/>
            <a:ext cx="2628900" cy="1085850"/>
          </a:xfrm>
          <a:prstGeom prst="rect">
            <a:avLst/>
          </a:prstGeom>
          <a:gradFill rotWithShape="1">
            <a:gsLst>
              <a:gs pos="0">
                <a:srgbClr val="FBCD53"/>
              </a:gs>
              <a:gs pos="50000">
                <a:srgbClr val="FFFFFF"/>
              </a:gs>
              <a:gs pos="100000">
                <a:srgbClr val="FBCD53"/>
              </a:gs>
            </a:gsLst>
            <a:lin ang="5400000" scaled="1"/>
          </a:gradFill>
          <a:ln w="9525" algn="in">
            <a:solidFill>
              <a:srgbClr val="FBCD53"/>
            </a:solidFill>
            <a:miter lim="800000"/>
            <a:headEnd/>
            <a:tailEnd/>
          </a:ln>
        </p:spPr>
        <p:txBody>
          <a:bodyPr lIns="36576" tIns="36576" rIns="36576" bIns="36576"/>
          <a:lstStyle/>
          <a:p>
            <a:endParaRPr lang="en-US" sz="1000">
              <a:solidFill>
                <a:srgbClr val="000000"/>
              </a:solidFill>
              <a:latin typeface="Times New Roman" pitchFamily="18" charset="0"/>
            </a:endParaRPr>
          </a:p>
          <a:p>
            <a:endParaRPr lang="en-US" sz="1000">
              <a:solidFill>
                <a:srgbClr val="000000"/>
              </a:solidFill>
              <a:latin typeface="Times New Roman" pitchFamily="18" charset="0"/>
            </a:endParaRPr>
          </a:p>
          <a:p>
            <a:endParaRPr lang="en-US" sz="1000">
              <a:solidFill>
                <a:srgbClr val="000000"/>
              </a:solidFill>
              <a:latin typeface="Times New Roman" pitchFamily="18" charset="0"/>
            </a:endParaRPr>
          </a:p>
          <a:p>
            <a:pPr algn="ctr"/>
            <a:r>
              <a:rPr lang="en-US" sz="1500" b="1">
                <a:solidFill>
                  <a:srgbClr val="000000"/>
                </a:solidFill>
              </a:rPr>
              <a:t>Democracy Commitment</a:t>
            </a:r>
            <a:endParaRPr lang="en-US"/>
          </a:p>
        </p:txBody>
      </p:sp>
      <p:sp>
        <p:nvSpPr>
          <p:cNvPr id="9219" name="Rectangle 37"/>
          <p:cNvSpPr>
            <a:spLocks noChangeArrowheads="1"/>
          </p:cNvSpPr>
          <p:nvPr/>
        </p:nvSpPr>
        <p:spPr bwMode="auto">
          <a:xfrm rot="-436096">
            <a:off x="363538" y="3667125"/>
            <a:ext cx="2628900" cy="1085850"/>
          </a:xfrm>
          <a:prstGeom prst="rect">
            <a:avLst/>
          </a:prstGeom>
          <a:gradFill rotWithShape="1">
            <a:gsLst>
              <a:gs pos="0">
                <a:srgbClr val="FBCD53"/>
              </a:gs>
              <a:gs pos="50000">
                <a:srgbClr val="FFFFFF"/>
              </a:gs>
              <a:gs pos="100000">
                <a:srgbClr val="FBCD53"/>
              </a:gs>
            </a:gsLst>
            <a:lin ang="5400000" scaled="1"/>
          </a:gradFill>
          <a:ln w="9525" algn="in">
            <a:solidFill>
              <a:srgbClr val="FBCD53"/>
            </a:solidFill>
            <a:miter lim="800000"/>
            <a:headEnd/>
            <a:tailEnd/>
          </a:ln>
        </p:spPr>
        <p:txBody>
          <a:bodyPr lIns="36576" tIns="36576" rIns="36576" bIns="36576"/>
          <a:lstStyle/>
          <a:p>
            <a:endParaRPr lang="en-US" sz="1000">
              <a:solidFill>
                <a:srgbClr val="000000"/>
              </a:solidFill>
              <a:latin typeface="Times New Roman" pitchFamily="18" charset="0"/>
            </a:endParaRPr>
          </a:p>
          <a:p>
            <a:endParaRPr lang="en-US" sz="1000">
              <a:solidFill>
                <a:srgbClr val="000000"/>
              </a:solidFill>
              <a:latin typeface="Times New Roman" pitchFamily="18" charset="0"/>
            </a:endParaRPr>
          </a:p>
          <a:p>
            <a:endParaRPr lang="en-US" sz="1000">
              <a:solidFill>
                <a:srgbClr val="000000"/>
              </a:solidFill>
              <a:latin typeface="Times New Roman" pitchFamily="18" charset="0"/>
            </a:endParaRPr>
          </a:p>
          <a:p>
            <a:pPr algn="ctr"/>
            <a:r>
              <a:rPr lang="en-US" sz="1500" b="1">
                <a:solidFill>
                  <a:srgbClr val="000000"/>
                </a:solidFill>
              </a:rPr>
              <a:t>Win-Win</a:t>
            </a:r>
            <a:endParaRPr lang="en-US"/>
          </a:p>
        </p:txBody>
      </p:sp>
      <p:sp>
        <p:nvSpPr>
          <p:cNvPr id="9220" name="Rectangle 38"/>
          <p:cNvSpPr>
            <a:spLocks noChangeArrowheads="1"/>
          </p:cNvSpPr>
          <p:nvPr/>
        </p:nvSpPr>
        <p:spPr bwMode="auto">
          <a:xfrm rot="624960">
            <a:off x="3505200" y="3276600"/>
            <a:ext cx="2628900" cy="1085850"/>
          </a:xfrm>
          <a:prstGeom prst="rect">
            <a:avLst/>
          </a:prstGeom>
          <a:gradFill rotWithShape="1">
            <a:gsLst>
              <a:gs pos="0">
                <a:srgbClr val="FBCD53"/>
              </a:gs>
              <a:gs pos="50000">
                <a:srgbClr val="FFFFFF"/>
              </a:gs>
              <a:gs pos="100000">
                <a:srgbClr val="FBCD53"/>
              </a:gs>
            </a:gsLst>
            <a:lin ang="5400000" scaled="1"/>
          </a:gradFill>
          <a:ln w="9525" algn="in">
            <a:solidFill>
              <a:srgbClr val="FBCD53"/>
            </a:solidFill>
            <a:miter lim="800000"/>
            <a:headEnd/>
            <a:tailEnd/>
          </a:ln>
        </p:spPr>
        <p:txBody>
          <a:bodyPr lIns="36576" tIns="36576" rIns="36576" bIns="36576"/>
          <a:lstStyle/>
          <a:p>
            <a:endParaRPr lang="en-US" sz="1000">
              <a:solidFill>
                <a:srgbClr val="000000"/>
              </a:solidFill>
              <a:latin typeface="Times New Roman" pitchFamily="18" charset="0"/>
            </a:endParaRPr>
          </a:p>
          <a:p>
            <a:endParaRPr lang="en-US" sz="1000">
              <a:solidFill>
                <a:srgbClr val="000000"/>
              </a:solidFill>
              <a:latin typeface="Times New Roman" pitchFamily="18" charset="0"/>
            </a:endParaRPr>
          </a:p>
          <a:p>
            <a:endParaRPr lang="en-US" sz="1000">
              <a:solidFill>
                <a:srgbClr val="000000"/>
              </a:solidFill>
              <a:latin typeface="Times New Roman" pitchFamily="18" charset="0"/>
            </a:endParaRPr>
          </a:p>
          <a:p>
            <a:pPr algn="ctr"/>
            <a:r>
              <a:rPr lang="en-US" sz="1500" b="1">
                <a:solidFill>
                  <a:srgbClr val="000000"/>
                </a:solidFill>
              </a:rPr>
              <a:t>Islam Initiative</a:t>
            </a:r>
            <a:endParaRPr lang="en-US"/>
          </a:p>
        </p:txBody>
      </p:sp>
      <p:sp>
        <p:nvSpPr>
          <p:cNvPr id="9221" name="Rectangle 39"/>
          <p:cNvSpPr>
            <a:spLocks noChangeArrowheads="1"/>
          </p:cNvSpPr>
          <p:nvPr/>
        </p:nvSpPr>
        <p:spPr bwMode="auto">
          <a:xfrm rot="-924673">
            <a:off x="401638" y="1016000"/>
            <a:ext cx="2628900" cy="1085850"/>
          </a:xfrm>
          <a:prstGeom prst="rect">
            <a:avLst/>
          </a:prstGeom>
          <a:gradFill rotWithShape="1">
            <a:gsLst>
              <a:gs pos="0">
                <a:srgbClr val="FBCD53"/>
              </a:gs>
              <a:gs pos="50000">
                <a:srgbClr val="FFFFFF"/>
              </a:gs>
              <a:gs pos="100000">
                <a:srgbClr val="FBCD53"/>
              </a:gs>
            </a:gsLst>
            <a:lin ang="5400000" scaled="1"/>
          </a:gradFill>
          <a:ln w="9525" algn="in">
            <a:solidFill>
              <a:srgbClr val="FBCD53"/>
            </a:solidFill>
            <a:miter lim="800000"/>
            <a:headEnd/>
            <a:tailEnd/>
          </a:ln>
        </p:spPr>
        <p:txBody>
          <a:bodyPr lIns="36576" tIns="36576" rIns="36576" bIns="36576"/>
          <a:lstStyle/>
          <a:p>
            <a:endParaRPr lang="en-US" sz="1000">
              <a:solidFill>
                <a:srgbClr val="000000"/>
              </a:solidFill>
              <a:latin typeface="Times New Roman" pitchFamily="18" charset="0"/>
            </a:endParaRPr>
          </a:p>
          <a:p>
            <a:endParaRPr lang="en-US" sz="1000">
              <a:solidFill>
                <a:srgbClr val="000000"/>
              </a:solidFill>
              <a:latin typeface="Times New Roman" pitchFamily="18" charset="0"/>
            </a:endParaRPr>
          </a:p>
          <a:p>
            <a:endParaRPr lang="en-US" sz="1000">
              <a:solidFill>
                <a:srgbClr val="000000"/>
              </a:solidFill>
              <a:latin typeface="Times New Roman" pitchFamily="18" charset="0"/>
            </a:endParaRPr>
          </a:p>
          <a:p>
            <a:pPr algn="ctr"/>
            <a:r>
              <a:rPr lang="en-US" sz="1500" b="1">
                <a:solidFill>
                  <a:srgbClr val="000000"/>
                </a:solidFill>
              </a:rPr>
              <a:t>Roadmaps</a:t>
            </a:r>
            <a:endParaRPr lang="en-US"/>
          </a:p>
        </p:txBody>
      </p:sp>
      <p:sp>
        <p:nvSpPr>
          <p:cNvPr id="9222" name="Rectangle 50"/>
          <p:cNvSpPr>
            <a:spLocks noChangeArrowheads="1"/>
          </p:cNvSpPr>
          <p:nvPr/>
        </p:nvSpPr>
        <p:spPr bwMode="auto">
          <a:xfrm rot="302435">
            <a:off x="681038" y="5049838"/>
            <a:ext cx="2628900" cy="1085850"/>
          </a:xfrm>
          <a:prstGeom prst="rect">
            <a:avLst/>
          </a:prstGeom>
          <a:gradFill rotWithShape="1">
            <a:gsLst>
              <a:gs pos="0">
                <a:srgbClr val="FBCD53"/>
              </a:gs>
              <a:gs pos="50000">
                <a:srgbClr val="FFFFFF"/>
              </a:gs>
              <a:gs pos="100000">
                <a:srgbClr val="FBCD53"/>
              </a:gs>
            </a:gsLst>
            <a:lin ang="5400000" scaled="1"/>
          </a:gradFill>
          <a:ln w="9525" algn="in">
            <a:solidFill>
              <a:srgbClr val="FBCD53"/>
            </a:solidFill>
            <a:miter lim="800000"/>
            <a:headEnd/>
            <a:tailEnd/>
          </a:ln>
        </p:spPr>
        <p:txBody>
          <a:bodyPr lIns="36576" tIns="36576" rIns="36576" bIns="36576"/>
          <a:lstStyle/>
          <a:p>
            <a:endParaRPr lang="en-US" sz="1000">
              <a:solidFill>
                <a:srgbClr val="000000"/>
              </a:solidFill>
              <a:latin typeface="Times New Roman" pitchFamily="18" charset="0"/>
            </a:endParaRPr>
          </a:p>
          <a:p>
            <a:endParaRPr lang="en-US" sz="1000">
              <a:solidFill>
                <a:srgbClr val="000000"/>
              </a:solidFill>
              <a:latin typeface="Times New Roman" pitchFamily="18" charset="0"/>
            </a:endParaRPr>
          </a:p>
          <a:p>
            <a:pPr algn="ctr"/>
            <a:endParaRPr lang="en-US" sz="600" b="1">
              <a:solidFill>
                <a:srgbClr val="000000"/>
              </a:solidFill>
            </a:endParaRPr>
          </a:p>
          <a:p>
            <a:pPr algn="ctr"/>
            <a:r>
              <a:rPr lang="en-US" sz="1500" b="1">
                <a:solidFill>
                  <a:srgbClr val="000000"/>
                </a:solidFill>
              </a:rPr>
              <a:t>ABE to Credential</a:t>
            </a:r>
            <a:endParaRPr lang="en-US"/>
          </a:p>
        </p:txBody>
      </p:sp>
      <p:sp>
        <p:nvSpPr>
          <p:cNvPr id="9223" name="Rectangle 51"/>
          <p:cNvSpPr>
            <a:spLocks noChangeArrowheads="1"/>
          </p:cNvSpPr>
          <p:nvPr/>
        </p:nvSpPr>
        <p:spPr bwMode="auto">
          <a:xfrm rot="196229">
            <a:off x="3076575" y="760413"/>
            <a:ext cx="2628900" cy="1085850"/>
          </a:xfrm>
          <a:prstGeom prst="rect">
            <a:avLst/>
          </a:prstGeom>
          <a:gradFill rotWithShape="1">
            <a:gsLst>
              <a:gs pos="0">
                <a:srgbClr val="FBCD53"/>
              </a:gs>
              <a:gs pos="50000">
                <a:srgbClr val="FFFFFF"/>
              </a:gs>
              <a:gs pos="100000">
                <a:srgbClr val="FBCD53"/>
              </a:gs>
            </a:gsLst>
            <a:lin ang="5400000" scaled="1"/>
          </a:gradFill>
          <a:ln w="9525" algn="in">
            <a:solidFill>
              <a:srgbClr val="FBCD53"/>
            </a:solidFill>
            <a:miter lim="800000"/>
            <a:headEnd/>
            <a:tailEnd/>
          </a:ln>
        </p:spPr>
        <p:txBody>
          <a:bodyPr lIns="36576" tIns="36576" rIns="36576" bIns="36576"/>
          <a:lstStyle/>
          <a:p>
            <a:endParaRPr lang="en-US" sz="1000">
              <a:solidFill>
                <a:srgbClr val="000000"/>
              </a:solidFill>
              <a:latin typeface="Times New Roman" pitchFamily="18" charset="0"/>
            </a:endParaRPr>
          </a:p>
          <a:p>
            <a:endParaRPr lang="en-US" sz="1000">
              <a:solidFill>
                <a:srgbClr val="000000"/>
              </a:solidFill>
              <a:latin typeface="Times New Roman" pitchFamily="18" charset="0"/>
            </a:endParaRPr>
          </a:p>
          <a:p>
            <a:pPr algn="ctr"/>
            <a:r>
              <a:rPr lang="en-US" sz="1500" b="1">
                <a:solidFill>
                  <a:srgbClr val="000000"/>
                </a:solidFill>
              </a:rPr>
              <a:t>Mandatory/Online</a:t>
            </a:r>
          </a:p>
          <a:p>
            <a:pPr algn="ctr"/>
            <a:r>
              <a:rPr lang="en-US" sz="1500" b="1">
                <a:solidFill>
                  <a:srgbClr val="000000"/>
                </a:solidFill>
              </a:rPr>
              <a:t>Advising &amp; Orientation</a:t>
            </a:r>
            <a:endParaRPr lang="en-US"/>
          </a:p>
        </p:txBody>
      </p:sp>
      <p:sp>
        <p:nvSpPr>
          <p:cNvPr id="9224" name="Rectangle 53"/>
          <p:cNvSpPr>
            <a:spLocks noChangeArrowheads="1"/>
          </p:cNvSpPr>
          <p:nvPr/>
        </p:nvSpPr>
        <p:spPr bwMode="auto">
          <a:xfrm rot="-382734">
            <a:off x="2871788" y="1971675"/>
            <a:ext cx="2628900" cy="1085850"/>
          </a:xfrm>
          <a:prstGeom prst="rect">
            <a:avLst/>
          </a:prstGeom>
          <a:gradFill rotWithShape="1">
            <a:gsLst>
              <a:gs pos="0">
                <a:srgbClr val="FBCD53"/>
              </a:gs>
              <a:gs pos="50000">
                <a:srgbClr val="FFFFFF"/>
              </a:gs>
              <a:gs pos="100000">
                <a:srgbClr val="FBCD53"/>
              </a:gs>
            </a:gsLst>
            <a:lin ang="5400000" scaled="1"/>
          </a:gradFill>
          <a:ln w="9525" algn="in">
            <a:solidFill>
              <a:srgbClr val="FBCD53"/>
            </a:solidFill>
            <a:miter lim="800000"/>
            <a:headEnd/>
            <a:tailEnd/>
          </a:ln>
        </p:spPr>
        <p:txBody>
          <a:bodyPr lIns="36576" tIns="36576" rIns="36576" bIns="36576"/>
          <a:lstStyle/>
          <a:p>
            <a:endParaRPr lang="en-US" sz="1000">
              <a:solidFill>
                <a:srgbClr val="000000"/>
              </a:solidFill>
              <a:latin typeface="Times New Roman" pitchFamily="18" charset="0"/>
            </a:endParaRPr>
          </a:p>
          <a:p>
            <a:endParaRPr lang="en-US" sz="1000">
              <a:solidFill>
                <a:srgbClr val="000000"/>
              </a:solidFill>
              <a:latin typeface="Times New Roman" pitchFamily="18" charset="0"/>
            </a:endParaRPr>
          </a:p>
          <a:p>
            <a:pPr algn="ctr"/>
            <a:r>
              <a:rPr lang="en-US" sz="1500" b="1">
                <a:solidFill>
                  <a:srgbClr val="000000"/>
                </a:solidFill>
              </a:rPr>
              <a:t>Title III:</a:t>
            </a:r>
          </a:p>
          <a:p>
            <a:pPr algn="ctr"/>
            <a:r>
              <a:rPr lang="en-US" sz="1500" b="1">
                <a:solidFill>
                  <a:srgbClr val="000000"/>
                </a:solidFill>
              </a:rPr>
              <a:t>Engaging Students</a:t>
            </a:r>
            <a:endParaRPr lang="en-US"/>
          </a:p>
        </p:txBody>
      </p:sp>
      <p:sp>
        <p:nvSpPr>
          <p:cNvPr id="9225" name="Rectangle 54"/>
          <p:cNvSpPr>
            <a:spLocks noChangeArrowheads="1"/>
          </p:cNvSpPr>
          <p:nvPr/>
        </p:nvSpPr>
        <p:spPr bwMode="auto">
          <a:xfrm rot="-237637">
            <a:off x="5521325" y="2146300"/>
            <a:ext cx="2628900" cy="1085850"/>
          </a:xfrm>
          <a:prstGeom prst="rect">
            <a:avLst/>
          </a:prstGeom>
          <a:gradFill rotWithShape="1">
            <a:gsLst>
              <a:gs pos="0">
                <a:srgbClr val="FBCD53"/>
              </a:gs>
              <a:gs pos="50000">
                <a:srgbClr val="FFFFFF"/>
              </a:gs>
              <a:gs pos="100000">
                <a:srgbClr val="FBCD53"/>
              </a:gs>
            </a:gsLst>
            <a:lin ang="5400000" scaled="1"/>
          </a:gradFill>
          <a:ln w="9525" algn="in">
            <a:solidFill>
              <a:srgbClr val="FBCD53"/>
            </a:solidFill>
            <a:miter lim="800000"/>
            <a:headEnd/>
            <a:tailEnd/>
          </a:ln>
        </p:spPr>
        <p:txBody>
          <a:bodyPr lIns="36576" tIns="36576" rIns="36576" bIns="36576"/>
          <a:lstStyle/>
          <a:p>
            <a:endParaRPr lang="en-US" sz="1000">
              <a:solidFill>
                <a:srgbClr val="000000"/>
              </a:solidFill>
              <a:latin typeface="Times New Roman" pitchFamily="18" charset="0"/>
            </a:endParaRPr>
          </a:p>
          <a:p>
            <a:pPr algn="ctr"/>
            <a:endParaRPr lang="en-US" sz="800" b="1">
              <a:solidFill>
                <a:srgbClr val="000000"/>
              </a:solidFill>
            </a:endParaRPr>
          </a:p>
          <a:p>
            <a:pPr algn="ctr"/>
            <a:r>
              <a:rPr lang="en-US" sz="1500" b="1">
                <a:solidFill>
                  <a:srgbClr val="000000"/>
                </a:solidFill>
              </a:rPr>
              <a:t>Degree Qualifications Profile</a:t>
            </a:r>
            <a:endParaRPr lang="en-US"/>
          </a:p>
        </p:txBody>
      </p:sp>
      <p:sp>
        <p:nvSpPr>
          <p:cNvPr id="9226" name="Rectangle 56"/>
          <p:cNvSpPr>
            <a:spLocks noChangeArrowheads="1"/>
          </p:cNvSpPr>
          <p:nvPr/>
        </p:nvSpPr>
        <p:spPr bwMode="auto">
          <a:xfrm rot="-436942">
            <a:off x="6248400" y="4622800"/>
            <a:ext cx="2628900" cy="1085850"/>
          </a:xfrm>
          <a:prstGeom prst="rect">
            <a:avLst/>
          </a:prstGeom>
          <a:gradFill rotWithShape="1">
            <a:gsLst>
              <a:gs pos="0">
                <a:srgbClr val="FBCD53"/>
              </a:gs>
              <a:gs pos="50000">
                <a:srgbClr val="FFFFFF"/>
              </a:gs>
              <a:gs pos="100000">
                <a:srgbClr val="FBCD53"/>
              </a:gs>
            </a:gsLst>
            <a:lin ang="5400000" scaled="1"/>
          </a:gradFill>
          <a:ln w="9525" algn="in">
            <a:solidFill>
              <a:srgbClr val="FBCD53"/>
            </a:solidFill>
            <a:miter lim="800000"/>
            <a:headEnd/>
            <a:tailEnd/>
          </a:ln>
        </p:spPr>
        <p:txBody>
          <a:bodyPr lIns="36576" tIns="36576" rIns="36576" bIns="36576"/>
          <a:lstStyle/>
          <a:p>
            <a:endParaRPr lang="en-US" sz="1000">
              <a:solidFill>
                <a:srgbClr val="000000"/>
              </a:solidFill>
              <a:latin typeface="Times New Roman" pitchFamily="18" charset="0"/>
            </a:endParaRPr>
          </a:p>
          <a:p>
            <a:endParaRPr lang="en-US" sz="1000">
              <a:solidFill>
                <a:srgbClr val="000000"/>
              </a:solidFill>
              <a:latin typeface="Times New Roman" pitchFamily="18" charset="0"/>
            </a:endParaRPr>
          </a:p>
          <a:p>
            <a:pPr algn="ctr"/>
            <a:r>
              <a:rPr lang="en-US" sz="1500" b="1">
                <a:solidFill>
                  <a:srgbClr val="000000"/>
                </a:solidFill>
              </a:rPr>
              <a:t>Foundations of</a:t>
            </a:r>
          </a:p>
          <a:p>
            <a:pPr algn="ctr"/>
            <a:r>
              <a:rPr lang="en-US" sz="1500" b="1">
                <a:solidFill>
                  <a:srgbClr val="000000"/>
                </a:solidFill>
              </a:rPr>
              <a:t>Excellence</a:t>
            </a:r>
            <a:endParaRPr lang="en-US"/>
          </a:p>
        </p:txBody>
      </p:sp>
      <p:sp>
        <p:nvSpPr>
          <p:cNvPr id="9227" name="Rectangle 57"/>
          <p:cNvSpPr>
            <a:spLocks noChangeArrowheads="1"/>
          </p:cNvSpPr>
          <p:nvPr/>
        </p:nvSpPr>
        <p:spPr bwMode="auto">
          <a:xfrm rot="836622">
            <a:off x="6111875" y="3348038"/>
            <a:ext cx="2628900" cy="1085850"/>
          </a:xfrm>
          <a:prstGeom prst="rect">
            <a:avLst/>
          </a:prstGeom>
          <a:gradFill rotWithShape="1">
            <a:gsLst>
              <a:gs pos="0">
                <a:srgbClr val="FBCD53"/>
              </a:gs>
              <a:gs pos="50000">
                <a:srgbClr val="FFFFFF"/>
              </a:gs>
              <a:gs pos="100000">
                <a:srgbClr val="FBCD53"/>
              </a:gs>
            </a:gsLst>
            <a:lin ang="5400000" scaled="1"/>
          </a:gradFill>
          <a:ln w="9525" algn="in">
            <a:solidFill>
              <a:srgbClr val="FBCD53"/>
            </a:solidFill>
            <a:miter lim="800000"/>
            <a:headEnd/>
            <a:tailEnd/>
          </a:ln>
        </p:spPr>
        <p:txBody>
          <a:bodyPr lIns="36576" tIns="36576" rIns="36576" bIns="36576"/>
          <a:lstStyle/>
          <a:p>
            <a:endParaRPr lang="en-US" sz="1000">
              <a:solidFill>
                <a:srgbClr val="000000"/>
              </a:solidFill>
              <a:latin typeface="Times New Roman" pitchFamily="18" charset="0"/>
            </a:endParaRPr>
          </a:p>
          <a:p>
            <a:endParaRPr lang="en-US" sz="1000">
              <a:solidFill>
                <a:srgbClr val="000000"/>
              </a:solidFill>
              <a:latin typeface="Times New Roman" pitchFamily="18" charset="0"/>
            </a:endParaRPr>
          </a:p>
          <a:p>
            <a:pPr algn="ctr"/>
            <a:r>
              <a:rPr lang="en-US" sz="1500" b="1">
                <a:solidFill>
                  <a:srgbClr val="000000"/>
                </a:solidFill>
              </a:rPr>
              <a:t>CAPP Degree Audit</a:t>
            </a:r>
          </a:p>
          <a:p>
            <a:pPr algn="ctr"/>
            <a:r>
              <a:rPr lang="en-US" sz="1500" b="1">
                <a:solidFill>
                  <a:srgbClr val="000000"/>
                </a:solidFill>
              </a:rPr>
              <a:t>Automation</a:t>
            </a:r>
            <a:endParaRPr lang="en-US"/>
          </a:p>
        </p:txBody>
      </p:sp>
      <p:sp>
        <p:nvSpPr>
          <p:cNvPr id="9228" name="Rectangle 58"/>
          <p:cNvSpPr>
            <a:spLocks noChangeArrowheads="1"/>
          </p:cNvSpPr>
          <p:nvPr/>
        </p:nvSpPr>
        <p:spPr bwMode="auto">
          <a:xfrm rot="712965">
            <a:off x="6049963" y="1066800"/>
            <a:ext cx="2628900" cy="1085850"/>
          </a:xfrm>
          <a:prstGeom prst="rect">
            <a:avLst/>
          </a:prstGeom>
          <a:gradFill rotWithShape="1">
            <a:gsLst>
              <a:gs pos="0">
                <a:srgbClr val="FBCD53"/>
              </a:gs>
              <a:gs pos="50000">
                <a:srgbClr val="FFFFFF"/>
              </a:gs>
              <a:gs pos="100000">
                <a:srgbClr val="FBCD53"/>
              </a:gs>
            </a:gsLst>
            <a:lin ang="5400000" scaled="1"/>
          </a:gradFill>
          <a:ln w="9525" algn="in">
            <a:solidFill>
              <a:srgbClr val="FBCD53"/>
            </a:solidFill>
            <a:miter lim="800000"/>
            <a:headEnd/>
            <a:tailEnd/>
          </a:ln>
        </p:spPr>
        <p:txBody>
          <a:bodyPr lIns="36576" tIns="36576" rIns="36576" bIns="36576"/>
          <a:lstStyle/>
          <a:p>
            <a:endParaRPr lang="en-US" sz="1000">
              <a:solidFill>
                <a:srgbClr val="000000"/>
              </a:solidFill>
              <a:latin typeface="Times New Roman" pitchFamily="18" charset="0"/>
            </a:endParaRPr>
          </a:p>
          <a:p>
            <a:endParaRPr lang="en-US" sz="1000">
              <a:solidFill>
                <a:srgbClr val="000000"/>
              </a:solidFill>
              <a:latin typeface="Times New Roman" pitchFamily="18" charset="0"/>
            </a:endParaRPr>
          </a:p>
          <a:p>
            <a:pPr algn="ctr"/>
            <a:r>
              <a:rPr lang="en-US" sz="1500" b="1">
                <a:solidFill>
                  <a:srgbClr val="000000"/>
                </a:solidFill>
              </a:rPr>
              <a:t>Open Educational Resources</a:t>
            </a:r>
            <a:endParaRPr lang="en-US"/>
          </a:p>
        </p:txBody>
      </p:sp>
      <p:sp>
        <p:nvSpPr>
          <p:cNvPr id="9229" name="Rectangle 59"/>
          <p:cNvSpPr>
            <a:spLocks noChangeArrowheads="1"/>
          </p:cNvSpPr>
          <p:nvPr/>
        </p:nvSpPr>
        <p:spPr bwMode="auto">
          <a:xfrm rot="-400217">
            <a:off x="2644775" y="4251325"/>
            <a:ext cx="2628900" cy="1085850"/>
          </a:xfrm>
          <a:prstGeom prst="rect">
            <a:avLst/>
          </a:prstGeom>
          <a:gradFill rotWithShape="1">
            <a:gsLst>
              <a:gs pos="0">
                <a:srgbClr val="FBCD53"/>
              </a:gs>
              <a:gs pos="50000">
                <a:srgbClr val="FFFFFF"/>
              </a:gs>
              <a:gs pos="100000">
                <a:srgbClr val="FBCD53"/>
              </a:gs>
            </a:gsLst>
            <a:lin ang="5400000" scaled="1"/>
          </a:gradFill>
          <a:ln w="9525" algn="in">
            <a:solidFill>
              <a:srgbClr val="FBCD53"/>
            </a:solidFill>
            <a:miter lim="800000"/>
            <a:headEnd/>
            <a:tailEnd/>
          </a:ln>
        </p:spPr>
        <p:txBody>
          <a:bodyPr lIns="36576" tIns="36576" rIns="36576" bIns="36576"/>
          <a:lstStyle/>
          <a:p>
            <a:endParaRPr lang="en-US" sz="1000">
              <a:solidFill>
                <a:srgbClr val="000000"/>
              </a:solidFill>
              <a:latin typeface="Times New Roman" pitchFamily="18" charset="0"/>
            </a:endParaRPr>
          </a:p>
          <a:p>
            <a:endParaRPr lang="en-US" sz="1000">
              <a:solidFill>
                <a:srgbClr val="000000"/>
              </a:solidFill>
              <a:latin typeface="Times New Roman" pitchFamily="18" charset="0"/>
            </a:endParaRPr>
          </a:p>
          <a:p>
            <a:pPr algn="ctr"/>
            <a:endParaRPr lang="en-US" sz="400" b="1">
              <a:solidFill>
                <a:srgbClr val="000000"/>
              </a:solidFill>
            </a:endParaRPr>
          </a:p>
          <a:p>
            <a:pPr algn="ctr"/>
            <a:r>
              <a:rPr lang="en-US" sz="1500" b="1">
                <a:solidFill>
                  <a:srgbClr val="000000"/>
                </a:solidFill>
              </a:rPr>
              <a:t>Pathways</a:t>
            </a:r>
            <a:endParaRPr lang="en-US"/>
          </a:p>
        </p:txBody>
      </p:sp>
      <p:sp>
        <p:nvSpPr>
          <p:cNvPr id="9230" name="Rectangle 60"/>
          <p:cNvSpPr>
            <a:spLocks noChangeArrowheads="1"/>
          </p:cNvSpPr>
          <p:nvPr/>
        </p:nvSpPr>
        <p:spPr bwMode="auto">
          <a:xfrm rot="444819">
            <a:off x="3962400" y="5181600"/>
            <a:ext cx="2628900" cy="1085850"/>
          </a:xfrm>
          <a:prstGeom prst="rect">
            <a:avLst/>
          </a:prstGeom>
          <a:gradFill rotWithShape="1">
            <a:gsLst>
              <a:gs pos="0">
                <a:srgbClr val="FBCD53"/>
              </a:gs>
              <a:gs pos="50000">
                <a:srgbClr val="FFFFFF"/>
              </a:gs>
              <a:gs pos="100000">
                <a:srgbClr val="FBCD53"/>
              </a:gs>
            </a:gsLst>
            <a:lin ang="5400000" scaled="1"/>
          </a:gradFill>
          <a:ln w="9525" algn="in">
            <a:solidFill>
              <a:srgbClr val="FBCD53"/>
            </a:solidFill>
            <a:miter lim="800000"/>
            <a:headEnd/>
            <a:tailEnd/>
          </a:ln>
        </p:spPr>
        <p:txBody>
          <a:bodyPr lIns="36576" tIns="36576" rIns="36576" bIns="36576"/>
          <a:lstStyle/>
          <a:p>
            <a:endParaRPr lang="en-US" sz="1000">
              <a:solidFill>
                <a:srgbClr val="000000"/>
              </a:solidFill>
              <a:latin typeface="Times New Roman" pitchFamily="18" charset="0"/>
            </a:endParaRPr>
          </a:p>
          <a:p>
            <a:endParaRPr lang="en-US" sz="1000">
              <a:solidFill>
                <a:srgbClr val="000000"/>
              </a:solidFill>
              <a:latin typeface="Times New Roman" pitchFamily="18" charset="0"/>
            </a:endParaRPr>
          </a:p>
          <a:p>
            <a:pPr algn="ctr"/>
            <a:endParaRPr lang="en-US" sz="400" b="1">
              <a:solidFill>
                <a:srgbClr val="000000"/>
              </a:solidFill>
            </a:endParaRPr>
          </a:p>
          <a:p>
            <a:pPr algn="ctr"/>
            <a:r>
              <a:rPr lang="en-US" sz="1500" b="1">
                <a:solidFill>
                  <a:srgbClr val="000000"/>
                </a:solidFill>
              </a:rPr>
              <a:t>Honors Program</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2" cstate="print"/>
          <a:srcRect/>
          <a:stretch>
            <a:fillRect/>
          </a:stretch>
        </p:blipFill>
        <p:spPr bwMode="auto">
          <a:xfrm>
            <a:off x="228600" y="644525"/>
            <a:ext cx="8610600" cy="6137275"/>
          </a:xfrm>
          <a:prstGeom prst="rect">
            <a:avLst/>
          </a:prstGeom>
          <a:noFill/>
          <a:ln w="9525">
            <a:noFill/>
            <a:miter lim="800000"/>
            <a:headEnd/>
            <a:tailEnd/>
          </a:ln>
        </p:spPr>
      </p:pic>
      <p:sp>
        <p:nvSpPr>
          <p:cNvPr id="10243" name="TextBox 6"/>
          <p:cNvSpPr txBox="1">
            <a:spLocks noChangeArrowheads="1"/>
          </p:cNvSpPr>
          <p:nvPr/>
        </p:nvSpPr>
        <p:spPr bwMode="auto">
          <a:xfrm>
            <a:off x="0" y="103188"/>
            <a:ext cx="9144000" cy="369887"/>
          </a:xfrm>
          <a:prstGeom prst="rect">
            <a:avLst/>
          </a:prstGeom>
          <a:solidFill>
            <a:schemeClr val="bg1"/>
          </a:solidFill>
          <a:ln w="9525">
            <a:noFill/>
            <a:miter lim="800000"/>
            <a:headEnd/>
            <a:tailEnd/>
          </a:ln>
        </p:spPr>
        <p:txBody>
          <a:bodyPr>
            <a:spAutoFit/>
          </a:bodyPr>
          <a:lstStyle/>
          <a:p>
            <a:r>
              <a:rPr lang="en-US">
                <a:solidFill>
                  <a:srgbClr val="2D4C84"/>
                </a:solidFill>
                <a:cs typeface="Arial" charset="0"/>
              </a:rPr>
              <a:t>    Strategic Direction                        Strategic Initiatives                Institutional Projects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2" cstate="print"/>
          <a:srcRect l="33628" t="65235" r="29204" b="4966"/>
          <a:stretch>
            <a:fillRect/>
          </a:stretch>
        </p:blipFill>
        <p:spPr bwMode="auto">
          <a:xfrm>
            <a:off x="304800" y="838200"/>
            <a:ext cx="8624055" cy="5129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400800" y="381000"/>
            <a:ext cx="2438400" cy="1371600"/>
          </a:xfrm>
        </p:spPr>
        <p:txBody>
          <a:bodyPr>
            <a:noAutofit/>
          </a:bodyPr>
          <a:lstStyle/>
          <a:p>
            <a:pPr algn="r"/>
            <a:r>
              <a:rPr lang="en-US" sz="2400" b="1" dirty="0" smtClean="0">
                <a:latin typeface="Times New Roman" pitchFamily="18" charset="0"/>
                <a:cs typeface="Times New Roman" pitchFamily="18" charset="0"/>
              </a:rPr>
              <a:t>Spring 2012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data coaches</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Fall 2012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campus launch</a:t>
            </a:r>
            <a:endParaRPr lang="en-US" sz="2400" b="1" dirty="0">
              <a:latin typeface="Times New Roman" pitchFamily="18" charset="0"/>
              <a:cs typeface="Times New Roman" pitchFamily="18" charset="0"/>
            </a:endParaRPr>
          </a:p>
        </p:txBody>
      </p:sp>
      <p:pic>
        <p:nvPicPr>
          <p:cNvPr id="19458" name="Picture 2" descr="C:\Users\christians\AppData\Local\Temp\XPgrpwise\QPCDataGraphic.jpg"/>
          <p:cNvPicPr>
            <a:picLocks noChangeAspect="1" noChangeArrowheads="1"/>
          </p:cNvPicPr>
          <p:nvPr/>
        </p:nvPicPr>
        <p:blipFill>
          <a:blip r:embed="rId2" cstate="print"/>
          <a:srcRect t="3333" b="10000"/>
          <a:stretch>
            <a:fillRect/>
          </a:stretch>
        </p:blipFill>
        <p:spPr bwMode="auto">
          <a:xfrm>
            <a:off x="457200" y="304800"/>
            <a:ext cx="5299364" cy="5943600"/>
          </a:xfrm>
          <a:prstGeom prst="rect">
            <a:avLst/>
          </a:prstGeom>
          <a:noFill/>
        </p:spPr>
      </p:pic>
      <p:sp>
        <p:nvSpPr>
          <p:cNvPr id="6" name="Title 3"/>
          <p:cNvSpPr txBox="1">
            <a:spLocks/>
          </p:cNvSpPr>
          <p:nvPr/>
        </p:nvSpPr>
        <p:spPr>
          <a:xfrm>
            <a:off x="6400800" y="2133600"/>
            <a:ext cx="2438400" cy="11430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2400" b="1" dirty="0" smtClean="0">
                <a:latin typeface="Times New Roman" pitchFamily="18" charset="0"/>
                <a:ea typeface="+mj-ea"/>
                <a:cs typeface="Times New Roman" pitchFamily="18" charset="0"/>
              </a:rPr>
              <a:t>Student Learning Assessment</a:t>
            </a:r>
            <a:endParaRPr kumimoji="0" lang="en-US" sz="2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p:txBody>
      </p:sp>
      <p:sp>
        <p:nvSpPr>
          <p:cNvPr id="7" name="Title 3"/>
          <p:cNvSpPr txBox="1">
            <a:spLocks/>
          </p:cNvSpPr>
          <p:nvPr/>
        </p:nvSpPr>
        <p:spPr>
          <a:xfrm>
            <a:off x="5867400" y="3352800"/>
            <a:ext cx="2971800" cy="11430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2400" b="1" dirty="0" smtClean="0">
                <a:latin typeface="Times New Roman" pitchFamily="18" charset="0"/>
                <a:ea typeface="+mj-ea"/>
                <a:cs typeface="Times New Roman" pitchFamily="18" charset="0"/>
              </a:rPr>
              <a:t>Have this info</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Use if for planning</a:t>
            </a:r>
          </a:p>
        </p:txBody>
      </p:sp>
      <p:sp>
        <p:nvSpPr>
          <p:cNvPr id="8" name="Title 3"/>
          <p:cNvSpPr txBox="1">
            <a:spLocks/>
          </p:cNvSpPr>
          <p:nvPr/>
        </p:nvSpPr>
        <p:spPr>
          <a:xfrm>
            <a:off x="6477000" y="4876800"/>
            <a:ext cx="2438400" cy="1143000"/>
          </a:xfrm>
          <a:prstGeom prst="rect">
            <a:avLst/>
          </a:prstGeom>
        </p:spPr>
        <p:txBody>
          <a:bodyPr vert="horz" lIns="91440" tIns="45720" rIns="91440" bIns="45720" rtlCol="0" anchor="ctr">
            <a:normAutofit fontScale="975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2400" b="1" dirty="0" smtClean="0">
                <a:latin typeface="Times New Roman" pitchFamily="18" charset="0"/>
                <a:ea typeface="+mj-ea"/>
                <a:cs typeface="Times New Roman" pitchFamily="18" charset="0"/>
              </a:rPr>
              <a:t>Will have this info by Dec 2011</a:t>
            </a:r>
            <a:endParaRPr kumimoji="0" lang="en-US" sz="2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066800"/>
            <a:ext cx="8153400" cy="3962401"/>
          </a:xfrm>
        </p:spPr>
        <p:txBody>
          <a:bodyPr>
            <a:normAutofit fontScale="90000"/>
          </a:bodyPr>
          <a:lstStyle/>
          <a:p>
            <a:r>
              <a:rPr lang="en-US" b="1" dirty="0" smtClean="0">
                <a:solidFill>
                  <a:srgbClr val="C00000"/>
                </a:solidFill>
              </a:rPr>
              <a:t>An example:</a:t>
            </a:r>
            <a:br>
              <a:rPr lang="en-US" b="1" dirty="0" smtClean="0">
                <a:solidFill>
                  <a:srgbClr val="C00000"/>
                </a:solidFill>
              </a:rPr>
            </a:br>
            <a:r>
              <a:rPr lang="en-US" b="1" dirty="0" smtClean="0">
                <a:solidFill>
                  <a:srgbClr val="C00000"/>
                </a:solidFill>
              </a:rPr>
              <a:t>Accreditation Core Theme Indicators</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b="1" dirty="0" smtClean="0"/>
              <a:t>Academic Transfer: 1.14 to 1.18</a:t>
            </a:r>
            <a:br>
              <a:rPr lang="en-US" b="1" dirty="0" smtClean="0"/>
            </a:br>
            <a:r>
              <a:rPr lang="en-US" b="1" dirty="0" smtClean="0"/>
              <a:t>Career Technical: 2.15 to 2.19</a:t>
            </a:r>
            <a:br>
              <a:rPr lang="en-US" b="1" dirty="0" smtClean="0"/>
            </a:br>
            <a:r>
              <a:rPr lang="en-US" b="1" dirty="0" smtClean="0"/>
              <a:t>Foundational Skills: 3.10 to 3.13</a:t>
            </a:r>
            <a:r>
              <a:rPr lang="en-US" b="1" dirty="0" smtClean="0">
                <a:solidFill>
                  <a:srgbClr val="C00000"/>
                </a:solidFill>
              </a:rPr>
              <a:t/>
            </a:r>
            <a:br>
              <a:rPr lang="en-US" b="1" dirty="0" smtClean="0">
                <a:solidFill>
                  <a:srgbClr val="C00000"/>
                </a:solidFill>
              </a:rPr>
            </a:br>
            <a:endParaRPr lang="en-US" b="1" dirty="0">
              <a:solidFill>
                <a:srgbClr val="C00000"/>
              </a:solidFill>
            </a:endParaRPr>
          </a:p>
        </p:txBody>
      </p:sp>
      <p:sp>
        <p:nvSpPr>
          <p:cNvPr id="4" name="Right Brace 3"/>
          <p:cNvSpPr/>
          <p:nvPr/>
        </p:nvSpPr>
        <p:spPr>
          <a:xfrm>
            <a:off x="8001000" y="2819400"/>
            <a:ext cx="533400" cy="16002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accent2"/>
              </a:solidFill>
            </a:endParaRPr>
          </a:p>
        </p:txBody>
      </p:sp>
      <p:cxnSp>
        <p:nvCxnSpPr>
          <p:cNvPr id="6" name="Curved Connector 5"/>
          <p:cNvCxnSpPr/>
          <p:nvPr/>
        </p:nvCxnSpPr>
        <p:spPr>
          <a:xfrm rot="5400000">
            <a:off x="6400800" y="3733800"/>
            <a:ext cx="2133600" cy="2133600"/>
          </a:xfrm>
          <a:prstGeom prst="curvedConnector3">
            <a:avLst>
              <a:gd name="adj1" fmla="val 42857"/>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477000" y="5791200"/>
            <a:ext cx="1327608" cy="646331"/>
          </a:xfrm>
          <a:prstGeom prst="rect">
            <a:avLst/>
          </a:prstGeom>
          <a:solidFill>
            <a:schemeClr val="accent2">
              <a:lumMod val="60000"/>
              <a:lumOff val="40000"/>
            </a:schemeClr>
          </a:solidFill>
        </p:spPr>
        <p:txBody>
          <a:bodyPr wrap="none" rtlCol="0">
            <a:spAutoFit/>
          </a:bodyPr>
          <a:lstStyle/>
          <a:p>
            <a:r>
              <a:rPr lang="en-US" sz="3600" b="1" dirty="0" smtClean="0"/>
              <a:t>CCSSE</a:t>
            </a:r>
            <a:endParaRPr lang="en-US" sz="36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04800"/>
            <a:ext cx="7772400" cy="914400"/>
          </a:xfrm>
        </p:spPr>
        <p:txBody>
          <a:bodyPr/>
          <a:lstStyle/>
          <a:p>
            <a:pPr algn="r"/>
            <a:r>
              <a:rPr lang="en-US" b="1" dirty="0" smtClean="0">
                <a:solidFill>
                  <a:schemeClr val="tx2"/>
                </a:solidFill>
                <a:latin typeface="Times New Roman" pitchFamily="18" charset="0"/>
                <a:cs typeface="Times New Roman" pitchFamily="18" charset="0"/>
              </a:rPr>
              <a:t>Some CCSSE data</a:t>
            </a:r>
            <a:endParaRPr lang="en-US" b="1" dirty="0">
              <a:solidFill>
                <a:schemeClr val="tx2"/>
              </a:solidFill>
              <a:latin typeface="Times New Roman" pitchFamily="18" charset="0"/>
              <a:cs typeface="Times New Roman" pitchFamily="18" charset="0"/>
            </a:endParaRPr>
          </a:p>
        </p:txBody>
      </p:sp>
      <p:graphicFrame>
        <p:nvGraphicFramePr>
          <p:cNvPr id="4" name="Chart 3"/>
          <p:cNvGraphicFramePr>
            <a:graphicFrameLocks noChangeAspect="1"/>
          </p:cNvGraphicFramePr>
          <p:nvPr/>
        </p:nvGraphicFramePr>
        <p:xfrm>
          <a:off x="533400" y="1143000"/>
          <a:ext cx="3048000" cy="4865751"/>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4267200" y="1447800"/>
            <a:ext cx="4572000" cy="4832092"/>
          </a:xfrm>
          <a:prstGeom prst="rect">
            <a:avLst/>
          </a:prstGeom>
        </p:spPr>
        <p:txBody>
          <a:bodyPr>
            <a:spAutoFit/>
          </a:bodyPr>
          <a:lstStyle/>
          <a:p>
            <a:r>
              <a:rPr lang="en-US" sz="2800" dirty="0" smtClean="0">
                <a:latin typeface="Times New Roman" pitchFamily="18" charset="0"/>
                <a:cs typeface="Times New Roman" pitchFamily="18" charset="0"/>
              </a:rPr>
              <a:t>Challenging intellectual and creative work is central to student learning and collegiate quality. Ten survey items address the nature and amount of assigned academic work, the complexity of cognitive tasks presented to students, and the standards faculty members use to evaluate student performance. </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28600"/>
            <a:ext cx="7772400" cy="914400"/>
          </a:xfrm>
        </p:spPr>
        <p:txBody>
          <a:bodyPr/>
          <a:lstStyle/>
          <a:p>
            <a:pPr algn="r"/>
            <a:r>
              <a:rPr lang="en-US" b="1" dirty="0" smtClean="0">
                <a:solidFill>
                  <a:schemeClr val="tx2"/>
                </a:solidFill>
                <a:latin typeface="Times New Roman" pitchFamily="18" charset="0"/>
                <a:cs typeface="Times New Roman" pitchFamily="18" charset="0"/>
              </a:rPr>
              <a:t>Some CCSSE data</a:t>
            </a:r>
            <a:endParaRPr lang="en-US" b="1" dirty="0">
              <a:solidFill>
                <a:schemeClr val="tx2"/>
              </a:solidFill>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457200" y="1143000"/>
          <a:ext cx="8305801" cy="5486400"/>
        </p:xfrm>
        <a:graphic>
          <a:graphicData uri="http://schemas.openxmlformats.org/drawingml/2006/table">
            <a:tbl>
              <a:tblPr/>
              <a:tblGrid>
                <a:gridCol w="4876465"/>
                <a:gridCol w="1143112"/>
                <a:gridCol w="1143112"/>
                <a:gridCol w="1143112"/>
              </a:tblGrid>
              <a:tr h="278470">
                <a:tc>
                  <a:txBody>
                    <a:bodyPr/>
                    <a:lstStyle/>
                    <a:p>
                      <a:pPr algn="l" fontAlgn="b"/>
                      <a:r>
                        <a:rPr lang="en-US" sz="1800" b="1" i="0" u="none" strike="noStrike" dirty="0">
                          <a:solidFill>
                            <a:srgbClr val="000000"/>
                          </a:solidFill>
                          <a:latin typeface="Times New Roman" pitchFamily="18" charset="0"/>
                          <a:cs typeface="Times New Roman" pitchFamily="18" charset="0"/>
                        </a:rPr>
                        <a:t>Academic Challenge</a:t>
                      </a:r>
                    </a:p>
                  </a:txBody>
                  <a:tcPr marL="0" marR="0" marT="0" marB="0" anchor="b">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b"/>
                      <a:r>
                        <a:rPr lang="en-US" sz="1800" b="1" i="0" u="none" strike="noStrike">
                          <a:solidFill>
                            <a:srgbClr val="FFFFFF"/>
                          </a:solidFill>
                          <a:latin typeface="Times New Roman" pitchFamily="18" charset="0"/>
                          <a:cs typeface="Times New Roman" pitchFamily="18" charset="0"/>
                        </a:rPr>
                        <a:t>Lane</a:t>
                      </a:r>
                    </a:p>
                  </a:txBody>
                  <a:tcPr marL="0" marR="0" marT="0" marB="0" anchor="b">
                    <a:lnL>
                      <a:noFill/>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1A4D80"/>
                    </a:solidFill>
                  </a:tcPr>
                </a:tc>
                <a:tc>
                  <a:txBody>
                    <a:bodyPr/>
                    <a:lstStyle/>
                    <a:p>
                      <a:pPr algn="ctr" fontAlgn="b"/>
                      <a:r>
                        <a:rPr lang="en-US" sz="1800" b="1" i="0" u="none" strike="noStrike">
                          <a:solidFill>
                            <a:srgbClr val="FFFFFF"/>
                          </a:solidFill>
                          <a:latin typeface="Times New Roman" pitchFamily="18" charset="0"/>
                          <a:cs typeface="Times New Roman" pitchFamily="18" charset="0"/>
                        </a:rPr>
                        <a:t>Oregon Cohort</a:t>
                      </a:r>
                    </a:p>
                  </a:txBody>
                  <a:tcPr marL="0" marR="0" marT="0" marB="0" anchor="b">
                    <a:lnL w="635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6D176"/>
                    </a:solidFill>
                  </a:tcPr>
                </a:tc>
                <a:tc>
                  <a:txBody>
                    <a:bodyPr/>
                    <a:lstStyle/>
                    <a:p>
                      <a:pPr algn="ctr" fontAlgn="b"/>
                      <a:r>
                        <a:rPr lang="en-US" sz="1800" b="1" i="0" u="none" strike="noStrike">
                          <a:solidFill>
                            <a:srgbClr val="FFFFFF"/>
                          </a:solidFill>
                          <a:latin typeface="Times New Roman" pitchFamily="18" charset="0"/>
                          <a:cs typeface="Times New Roman" pitchFamily="18" charset="0"/>
                        </a:rPr>
                        <a:t>Large US Colleges</a:t>
                      </a:r>
                    </a:p>
                  </a:txBody>
                  <a:tcPr marL="0" marR="0" marT="0" marB="0" anchor="b">
                    <a:lnL>
                      <a:noFill/>
                    </a:lnL>
                    <a:lnR>
                      <a:noFill/>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00000"/>
                    </a:solidFill>
                  </a:tcPr>
                </a:tc>
              </a:tr>
              <a:tr h="267760">
                <a:tc>
                  <a:txBody>
                    <a:bodyPr/>
                    <a:lstStyle/>
                    <a:p>
                      <a:pPr algn="l" fontAlgn="t"/>
                      <a:r>
                        <a:rPr lang="en-US" sz="1800" b="0" i="0" u="none" strike="noStrike">
                          <a:solidFill>
                            <a:srgbClr val="000000"/>
                          </a:solidFill>
                          <a:latin typeface="Times New Roman" pitchFamily="18" charset="0"/>
                          <a:cs typeface="Times New Roman" pitchFamily="18" charset="0"/>
                        </a:rPr>
                        <a:t> In your experiences at this college during the current school year, about how often have you done each of the following?</a:t>
                      </a:r>
                    </a:p>
                  </a:txBody>
                  <a:tcPr marL="0" marR="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CC"/>
                    </a:solidFill>
                  </a:tcPr>
                </a:tc>
                <a:tc gridSpan="3">
                  <a:txBody>
                    <a:bodyPr/>
                    <a:lstStyle/>
                    <a:p>
                      <a:pPr algn="ctr" fontAlgn="b"/>
                      <a:r>
                        <a:rPr lang="en-US" sz="1800" b="0" i="0" u="none" strike="noStrike">
                          <a:solidFill>
                            <a:srgbClr val="000000"/>
                          </a:solidFill>
                          <a:latin typeface="Times New Roman" pitchFamily="18" charset="0"/>
                          <a:cs typeface="Times New Roman" pitchFamily="18" charset="0"/>
                        </a:rPr>
                        <a:t>1 = Never, 2 = Sometimes, 3 = Often, 4 = Very often</a:t>
                      </a:r>
                    </a:p>
                  </a:txBody>
                  <a:tcPr marL="0" marR="0" marT="0" marB="0" anchor="b">
                    <a:lnL w="1270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r>
              <a:tr h="267760">
                <a:tc>
                  <a:txBody>
                    <a:bodyPr/>
                    <a:lstStyle/>
                    <a:p>
                      <a:pPr algn="l" fontAlgn="t"/>
                      <a:r>
                        <a:rPr lang="en-US" sz="1800" b="0" i="0" u="none" strike="noStrike">
                          <a:solidFill>
                            <a:srgbClr val="000000"/>
                          </a:solidFill>
                          <a:latin typeface="Times New Roman" pitchFamily="18" charset="0"/>
                          <a:cs typeface="Times New Roman" pitchFamily="18" charset="0"/>
                        </a:rPr>
                        <a:t>Worked harder than you thought you could to meet an instructor's standards or expectations </a:t>
                      </a:r>
                    </a:p>
                  </a:txBody>
                  <a:tcPr marL="0" marR="0" marT="0" marB="0">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latin typeface="Times New Roman" pitchFamily="18" charset="0"/>
                          <a:cs typeface="Times New Roman" pitchFamily="18" charset="0"/>
                        </a:rPr>
                        <a:t>2.66</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latin typeface="Times New Roman" pitchFamily="18" charset="0"/>
                          <a:cs typeface="Times New Roman" pitchFamily="18" charset="0"/>
                        </a:rPr>
                        <a:t>2.67</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latin typeface="Times New Roman" pitchFamily="18" charset="0"/>
                          <a:cs typeface="Times New Roman" pitchFamily="18" charset="0"/>
                        </a:rPr>
                        <a:t>2.66</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267760">
                <a:tc>
                  <a:txBody>
                    <a:bodyPr/>
                    <a:lstStyle/>
                    <a:p>
                      <a:pPr algn="l" fontAlgn="t"/>
                      <a:r>
                        <a:rPr lang="en-US" sz="1800" b="0" i="0" u="none" strike="noStrike" dirty="0">
                          <a:solidFill>
                            <a:srgbClr val="000000"/>
                          </a:solidFill>
                          <a:latin typeface="Times New Roman" pitchFamily="18" charset="0"/>
                          <a:cs typeface="Times New Roman" pitchFamily="18" charset="0"/>
                        </a:rPr>
                        <a:t>During the current school year, how much has your coursework at this college emphasized the following mental activities?</a:t>
                      </a:r>
                    </a:p>
                  </a:txBody>
                  <a:tcPr marL="0" marR="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CC"/>
                    </a:solidFill>
                  </a:tcPr>
                </a:tc>
                <a:tc gridSpan="3">
                  <a:txBody>
                    <a:bodyPr/>
                    <a:lstStyle/>
                    <a:p>
                      <a:pPr algn="ctr" fontAlgn="b"/>
                      <a:r>
                        <a:rPr lang="en-US" sz="1800" b="0" i="0" u="none" strike="noStrike">
                          <a:solidFill>
                            <a:srgbClr val="000000"/>
                          </a:solidFill>
                          <a:latin typeface="Times New Roman" pitchFamily="18" charset="0"/>
                          <a:cs typeface="Times New Roman" pitchFamily="18" charset="0"/>
                        </a:rPr>
                        <a:t>1 = Very little, 2 = Some, 3 = Quite a bit, 4 = Very much</a:t>
                      </a:r>
                    </a:p>
                  </a:txBody>
                  <a:tcPr marL="0" marR="0" marT="0" marB="0" anchor="b">
                    <a:lnL w="1270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r>
              <a:tr h="166011">
                <a:tc>
                  <a:txBody>
                    <a:bodyPr/>
                    <a:lstStyle/>
                    <a:p>
                      <a:pPr algn="l" fontAlgn="t"/>
                      <a:r>
                        <a:rPr lang="en-US" sz="1800" b="0" i="0" u="none" strike="noStrike">
                          <a:solidFill>
                            <a:srgbClr val="000000"/>
                          </a:solidFill>
                          <a:latin typeface="Times New Roman" pitchFamily="18" charset="0"/>
                          <a:cs typeface="Times New Roman" pitchFamily="18" charset="0"/>
                        </a:rPr>
                        <a:t> Analyzing the basic elements of an idea, experience, or theory </a:t>
                      </a:r>
                    </a:p>
                  </a:txBody>
                  <a:tcPr marL="0" marR="0" marT="0" marB="0">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latin typeface="Times New Roman" pitchFamily="18" charset="0"/>
                          <a:cs typeface="Times New Roman" pitchFamily="18" charset="0"/>
                        </a:rPr>
                        <a:t>3.05</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latin typeface="Times New Roman" pitchFamily="18" charset="0"/>
                          <a:cs typeface="Times New Roman" pitchFamily="18" charset="0"/>
                        </a:rPr>
                        <a:t>2.96</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latin typeface="Times New Roman" pitchFamily="18" charset="0"/>
                          <a:cs typeface="Times New Roman" pitchFamily="18" charset="0"/>
                        </a:rPr>
                        <a:t>2.97</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267760">
                <a:tc>
                  <a:txBody>
                    <a:bodyPr/>
                    <a:lstStyle/>
                    <a:p>
                      <a:pPr algn="l" fontAlgn="t"/>
                      <a:r>
                        <a:rPr lang="en-US" sz="1800" b="0" i="0" u="none" strike="noStrike">
                          <a:solidFill>
                            <a:srgbClr val="000000"/>
                          </a:solidFill>
                          <a:latin typeface="Times New Roman" pitchFamily="18" charset="0"/>
                          <a:cs typeface="Times New Roman" pitchFamily="18" charset="0"/>
                        </a:rPr>
                        <a:t>Synthesizing and organizing ideas, information, or experiences in new ways </a:t>
                      </a:r>
                    </a:p>
                  </a:txBody>
                  <a:tcPr marL="0" marR="0" marT="0" marB="0">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latin typeface="Times New Roman" pitchFamily="18" charset="0"/>
                          <a:cs typeface="Times New Roman" pitchFamily="18" charset="0"/>
                        </a:rPr>
                        <a:t>2.91</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latin typeface="Times New Roman" pitchFamily="18" charset="0"/>
                          <a:cs typeface="Times New Roman" pitchFamily="18" charset="0"/>
                        </a:rPr>
                        <a:t>2.83</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latin typeface="Times New Roman" pitchFamily="18" charset="0"/>
                          <a:cs typeface="Times New Roman" pitchFamily="18" charset="0"/>
                        </a:rPr>
                        <a:t>2.84</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267760">
                <a:tc>
                  <a:txBody>
                    <a:bodyPr/>
                    <a:lstStyle/>
                    <a:p>
                      <a:pPr algn="l" fontAlgn="t"/>
                      <a:r>
                        <a:rPr lang="en-US" sz="1800" b="0" i="0" u="none" strike="noStrike">
                          <a:solidFill>
                            <a:srgbClr val="000000"/>
                          </a:solidFill>
                          <a:latin typeface="Times New Roman" pitchFamily="18" charset="0"/>
                          <a:cs typeface="Times New Roman" pitchFamily="18" charset="0"/>
                        </a:rPr>
                        <a:t>Making judgments about the value or soundness of information, arguments, or methods </a:t>
                      </a:r>
                    </a:p>
                  </a:txBody>
                  <a:tcPr marL="0" marR="0" marT="0" marB="0">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latin typeface="Times New Roman" pitchFamily="18" charset="0"/>
                          <a:cs typeface="Times New Roman" pitchFamily="18" charset="0"/>
                        </a:rPr>
                        <a:t>2.74</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latin typeface="Times New Roman" pitchFamily="18" charset="0"/>
                          <a:cs typeface="Times New Roman" pitchFamily="18" charset="0"/>
                        </a:rPr>
                        <a:t>2.70</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latin typeface="Times New Roman" pitchFamily="18" charset="0"/>
                          <a:cs typeface="Times New Roman" pitchFamily="18" charset="0"/>
                        </a:rPr>
                        <a:t>2.71</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33880">
                <a:tc>
                  <a:txBody>
                    <a:bodyPr/>
                    <a:lstStyle/>
                    <a:p>
                      <a:pPr algn="l" fontAlgn="t"/>
                      <a:r>
                        <a:rPr lang="en-US" sz="1800" b="0" i="0" u="none" strike="noStrike">
                          <a:solidFill>
                            <a:srgbClr val="000000"/>
                          </a:solidFill>
                          <a:latin typeface="Times New Roman" pitchFamily="18" charset="0"/>
                          <a:cs typeface="Times New Roman" pitchFamily="18" charset="0"/>
                        </a:rPr>
                        <a:t>Applying theories or concepts to practical problems or in new situations </a:t>
                      </a:r>
                    </a:p>
                  </a:txBody>
                  <a:tcPr marL="0" marR="0" marT="0" marB="0">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latin typeface="Times New Roman" pitchFamily="18" charset="0"/>
                          <a:cs typeface="Times New Roman" pitchFamily="18" charset="0"/>
                        </a:rPr>
                        <a:t>2.83</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latin typeface="Times New Roman" pitchFamily="18" charset="0"/>
                          <a:cs typeface="Times New Roman" pitchFamily="18" charset="0"/>
                        </a:rPr>
                        <a:t>2.78</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latin typeface="Times New Roman" pitchFamily="18" charset="0"/>
                          <a:cs typeface="Times New Roman" pitchFamily="18" charset="0"/>
                        </a:rPr>
                        <a:t>2.78</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33880">
                <a:tc>
                  <a:txBody>
                    <a:bodyPr/>
                    <a:lstStyle/>
                    <a:p>
                      <a:pPr algn="l" fontAlgn="t"/>
                      <a:r>
                        <a:rPr lang="en-US" sz="1800" b="0" i="0" u="none" strike="noStrike">
                          <a:solidFill>
                            <a:srgbClr val="000000"/>
                          </a:solidFill>
                          <a:latin typeface="Times New Roman" pitchFamily="18" charset="0"/>
                          <a:cs typeface="Times New Roman" pitchFamily="18" charset="0"/>
                        </a:rPr>
                        <a:t>Using information you have read or heard to perform a new skill </a:t>
                      </a:r>
                    </a:p>
                  </a:txBody>
                  <a:tcPr marL="0" marR="0" marT="0" marB="0">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latin typeface="Times New Roman" pitchFamily="18" charset="0"/>
                          <a:cs typeface="Times New Roman" pitchFamily="18" charset="0"/>
                        </a:rPr>
                        <a:t>2.96</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latin typeface="Times New Roman" pitchFamily="18" charset="0"/>
                          <a:cs typeface="Times New Roman" pitchFamily="18" charset="0"/>
                        </a:rPr>
                        <a:t>2.89</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latin typeface="Times New Roman" pitchFamily="18" charset="0"/>
                          <a:cs typeface="Times New Roman" pitchFamily="18" charset="0"/>
                        </a:rPr>
                        <a:t>2.87</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81001"/>
            <a:ext cx="7772400" cy="838200"/>
          </a:xfrm>
        </p:spPr>
        <p:txBody>
          <a:bodyPr/>
          <a:lstStyle/>
          <a:p>
            <a:pPr algn="r"/>
            <a:r>
              <a:rPr lang="en-US" b="1" dirty="0" smtClean="0">
                <a:solidFill>
                  <a:schemeClr val="accent2"/>
                </a:solidFill>
              </a:rPr>
              <a:t>Outcomes</a:t>
            </a:r>
            <a:endParaRPr lang="en-US" b="1" dirty="0">
              <a:solidFill>
                <a:schemeClr val="accent2"/>
              </a:solidFill>
            </a:endParaRPr>
          </a:p>
        </p:txBody>
      </p:sp>
      <p:sp>
        <p:nvSpPr>
          <p:cNvPr id="3" name="Subtitle 2"/>
          <p:cNvSpPr>
            <a:spLocks noGrp="1"/>
          </p:cNvSpPr>
          <p:nvPr>
            <p:ph type="subTitle" idx="1"/>
          </p:nvPr>
        </p:nvSpPr>
        <p:spPr>
          <a:xfrm>
            <a:off x="457200" y="1143000"/>
            <a:ext cx="8001000" cy="4572000"/>
          </a:xfrm>
        </p:spPr>
        <p:txBody>
          <a:bodyPr>
            <a:noAutofit/>
          </a:bodyPr>
          <a:lstStyle/>
          <a:p>
            <a:pPr algn="l"/>
            <a:r>
              <a:rPr lang="en-US" sz="2000" b="1" dirty="0" smtClean="0"/>
              <a:t>As a result of each workshop participants will:</a:t>
            </a:r>
          </a:p>
          <a:p>
            <a:pPr algn="l"/>
            <a:endParaRPr lang="en-US" sz="2000" b="1" dirty="0" smtClean="0"/>
          </a:p>
          <a:p>
            <a:pPr marL="457200" indent="-457200" algn="l">
              <a:buFont typeface="+mj-lt"/>
              <a:buAutoNum type="arabicPeriod"/>
            </a:pPr>
            <a:r>
              <a:rPr lang="en-US" sz="2000" b="1" dirty="0" smtClean="0"/>
              <a:t>be able to analyze and interpret existing data at the division, discipline and course levels with the intention of revising practices to improve student success.</a:t>
            </a:r>
          </a:p>
          <a:p>
            <a:pPr marL="457200" indent="-457200" algn="l">
              <a:buFont typeface="+mj-lt"/>
              <a:buAutoNum type="arabicPeriod"/>
            </a:pPr>
            <a:r>
              <a:rPr lang="en-US" sz="2000" b="1" dirty="0" smtClean="0"/>
              <a:t>understand and be conversant with the objectives, indicators of achievement, and scorecard for mission fulfillment that comprise Lane’s new accreditation framework.</a:t>
            </a:r>
          </a:p>
          <a:p>
            <a:pPr marL="457200" indent="-457200" algn="l">
              <a:buFont typeface="+mj-lt"/>
              <a:buAutoNum type="arabicPeriod"/>
            </a:pPr>
            <a:r>
              <a:rPr lang="en-US" sz="2000" b="1" dirty="0" smtClean="0"/>
              <a:t>learn how they can contribute to strengthening Lane's culture of evidence, moving toward a student-centered perspective in addition to a unit-centered perspective.</a:t>
            </a:r>
            <a:endParaRPr lang="en-US" sz="2000" b="1" smtClean="0"/>
          </a:p>
          <a:p>
            <a:pPr marL="457200" indent="-457200" algn="l">
              <a:buFont typeface="+mj-lt"/>
              <a:buAutoNum type="arabicPeriod"/>
            </a:pPr>
            <a:r>
              <a:rPr lang="en-US" sz="2000" b="1" smtClean="0"/>
              <a:t>develop </a:t>
            </a:r>
            <a:r>
              <a:rPr lang="en-US" sz="2000" b="1" dirty="0" smtClean="0"/>
              <a:t>meaningful data-based questions for future exploration and analysis.</a:t>
            </a:r>
          </a:p>
          <a:p>
            <a:pPr algn="l"/>
            <a:endParaRPr lang="en-US" sz="20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28600"/>
            <a:ext cx="7772400" cy="914400"/>
          </a:xfrm>
        </p:spPr>
        <p:txBody>
          <a:bodyPr/>
          <a:lstStyle/>
          <a:p>
            <a:pPr algn="r"/>
            <a:r>
              <a:rPr lang="en-US" b="1" dirty="0" smtClean="0">
                <a:solidFill>
                  <a:schemeClr val="tx2"/>
                </a:solidFill>
                <a:latin typeface="Times New Roman" pitchFamily="18" charset="0"/>
                <a:cs typeface="Times New Roman" pitchFamily="18" charset="0"/>
              </a:rPr>
              <a:t>Some CCSSE data</a:t>
            </a:r>
            <a:endParaRPr lang="en-US" b="1" dirty="0">
              <a:solidFill>
                <a:schemeClr val="tx2"/>
              </a:solidFill>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457200" y="1143000"/>
          <a:ext cx="8305801" cy="4663440"/>
        </p:xfrm>
        <a:graphic>
          <a:graphicData uri="http://schemas.openxmlformats.org/drawingml/2006/table">
            <a:tbl>
              <a:tblPr/>
              <a:tblGrid>
                <a:gridCol w="4876465"/>
                <a:gridCol w="1143112"/>
                <a:gridCol w="1143112"/>
                <a:gridCol w="1143112"/>
              </a:tblGrid>
              <a:tr h="278470">
                <a:tc>
                  <a:txBody>
                    <a:bodyPr/>
                    <a:lstStyle/>
                    <a:p>
                      <a:pPr algn="l" fontAlgn="b"/>
                      <a:r>
                        <a:rPr lang="en-US" sz="1800" b="1" i="0" u="none" strike="noStrike" dirty="0">
                          <a:solidFill>
                            <a:srgbClr val="000000"/>
                          </a:solidFill>
                          <a:latin typeface="Times New Roman" pitchFamily="18" charset="0"/>
                          <a:cs typeface="Times New Roman" pitchFamily="18" charset="0"/>
                        </a:rPr>
                        <a:t>Academic Challenge</a:t>
                      </a:r>
                    </a:p>
                  </a:txBody>
                  <a:tcPr marL="0" marR="0" marT="0" marB="0" anchor="b">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b"/>
                      <a:r>
                        <a:rPr lang="en-US" sz="1800" b="1" i="0" u="none" strike="noStrike">
                          <a:solidFill>
                            <a:srgbClr val="FFFFFF"/>
                          </a:solidFill>
                          <a:latin typeface="Times New Roman" pitchFamily="18" charset="0"/>
                          <a:cs typeface="Times New Roman" pitchFamily="18" charset="0"/>
                        </a:rPr>
                        <a:t>Lane</a:t>
                      </a:r>
                    </a:p>
                  </a:txBody>
                  <a:tcPr marL="0" marR="0" marT="0" marB="0" anchor="b">
                    <a:lnL>
                      <a:noFill/>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1A4D80"/>
                    </a:solidFill>
                  </a:tcPr>
                </a:tc>
                <a:tc>
                  <a:txBody>
                    <a:bodyPr/>
                    <a:lstStyle/>
                    <a:p>
                      <a:pPr algn="ctr" fontAlgn="b"/>
                      <a:r>
                        <a:rPr lang="en-US" sz="1800" b="1" i="0" u="none" strike="noStrike">
                          <a:solidFill>
                            <a:srgbClr val="FFFFFF"/>
                          </a:solidFill>
                          <a:latin typeface="Times New Roman" pitchFamily="18" charset="0"/>
                          <a:cs typeface="Times New Roman" pitchFamily="18" charset="0"/>
                        </a:rPr>
                        <a:t>Oregon Cohort</a:t>
                      </a:r>
                    </a:p>
                  </a:txBody>
                  <a:tcPr marL="0" marR="0" marT="0" marB="0" anchor="b">
                    <a:lnL w="635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6D176"/>
                    </a:solidFill>
                  </a:tcPr>
                </a:tc>
                <a:tc>
                  <a:txBody>
                    <a:bodyPr/>
                    <a:lstStyle/>
                    <a:p>
                      <a:pPr algn="ctr" fontAlgn="b"/>
                      <a:r>
                        <a:rPr lang="en-US" sz="1800" b="1" i="0" u="none" strike="noStrike">
                          <a:solidFill>
                            <a:srgbClr val="FFFFFF"/>
                          </a:solidFill>
                          <a:latin typeface="Times New Roman" pitchFamily="18" charset="0"/>
                          <a:cs typeface="Times New Roman" pitchFamily="18" charset="0"/>
                        </a:rPr>
                        <a:t>Large US Colleges</a:t>
                      </a:r>
                    </a:p>
                  </a:txBody>
                  <a:tcPr marL="0" marR="0" marT="0" marB="0" anchor="b">
                    <a:lnL>
                      <a:noFill/>
                    </a:lnL>
                    <a:lnR>
                      <a:noFill/>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00000"/>
                    </a:solidFill>
                  </a:tcPr>
                </a:tc>
              </a:tr>
              <a:tr h="267760">
                <a:tc>
                  <a:txBody>
                    <a:bodyPr/>
                    <a:lstStyle/>
                    <a:p>
                      <a:pPr algn="l" fontAlgn="t"/>
                      <a:r>
                        <a:rPr lang="en-US" sz="1800" b="0" i="0" u="none" strike="noStrike" dirty="0">
                          <a:solidFill>
                            <a:srgbClr val="000000"/>
                          </a:solidFill>
                          <a:latin typeface="Times New Roman" pitchFamily="18" charset="0"/>
                          <a:cs typeface="Times New Roman" pitchFamily="18" charset="0"/>
                        </a:rPr>
                        <a:t>During the current school year, about how much reading and writing have you done at this college?</a:t>
                      </a:r>
                    </a:p>
                  </a:txBody>
                  <a:tcPr marL="0" marR="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CC"/>
                    </a:solidFill>
                  </a:tcPr>
                </a:tc>
                <a:tc gridSpan="3">
                  <a:txBody>
                    <a:bodyPr/>
                    <a:lstStyle/>
                    <a:p>
                      <a:pPr algn="ctr" fontAlgn="b"/>
                      <a:r>
                        <a:rPr lang="en-US" sz="1800" b="0" i="0" u="none" strike="noStrike">
                          <a:solidFill>
                            <a:srgbClr val="000000"/>
                          </a:solidFill>
                          <a:latin typeface="Times New Roman" pitchFamily="18" charset="0"/>
                          <a:cs typeface="Times New Roman" pitchFamily="18" charset="0"/>
                        </a:rPr>
                        <a:t>1 = None, 2 = Between 1 and 4, 3 = Between 5 and 10,         4 = Between 11 and 20, 5 = More than 20</a:t>
                      </a:r>
                    </a:p>
                  </a:txBody>
                  <a:tcPr marL="0" marR="0" marT="0" marB="0" anchor="b">
                    <a:lnL w="1270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r>
              <a:tr h="267760">
                <a:tc>
                  <a:txBody>
                    <a:bodyPr/>
                    <a:lstStyle/>
                    <a:p>
                      <a:pPr algn="l" fontAlgn="t"/>
                      <a:r>
                        <a:rPr lang="en-US" sz="1800" b="0" i="0" u="none" strike="noStrike">
                          <a:solidFill>
                            <a:srgbClr val="000000"/>
                          </a:solidFill>
                          <a:latin typeface="Times New Roman" pitchFamily="18" charset="0"/>
                          <a:cs typeface="Times New Roman" pitchFamily="18" charset="0"/>
                        </a:rPr>
                        <a:t>Number of assigned textbooks, manuals, books, or book-length packs of course readings </a:t>
                      </a:r>
                    </a:p>
                  </a:txBody>
                  <a:tcPr marL="0" marR="0" marT="0" marB="0">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latin typeface="Times New Roman" pitchFamily="18" charset="0"/>
                          <a:cs typeface="Times New Roman" pitchFamily="18" charset="0"/>
                        </a:rPr>
                        <a:t>3.26</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latin typeface="Times New Roman" pitchFamily="18" charset="0"/>
                          <a:cs typeface="Times New Roman" pitchFamily="18" charset="0"/>
                        </a:rPr>
                        <a:t>3.13</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latin typeface="Times New Roman" pitchFamily="18" charset="0"/>
                          <a:cs typeface="Times New Roman" pitchFamily="18" charset="0"/>
                        </a:rPr>
                        <a:t>3.12</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33880">
                <a:tc>
                  <a:txBody>
                    <a:bodyPr/>
                    <a:lstStyle/>
                    <a:p>
                      <a:pPr algn="l" fontAlgn="t"/>
                      <a:r>
                        <a:rPr lang="en-US" sz="1800" b="0" i="0" u="none" strike="noStrike">
                          <a:solidFill>
                            <a:srgbClr val="000000"/>
                          </a:solidFill>
                          <a:latin typeface="Times New Roman" pitchFamily="18" charset="0"/>
                          <a:cs typeface="Times New Roman" pitchFamily="18" charset="0"/>
                        </a:rPr>
                        <a:t>Number of written papers or reports of any length </a:t>
                      </a:r>
                    </a:p>
                  </a:txBody>
                  <a:tcPr marL="0" marR="0" marT="0" marB="0">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latin typeface="Times New Roman" pitchFamily="18" charset="0"/>
                          <a:cs typeface="Times New Roman" pitchFamily="18" charset="0"/>
                        </a:rPr>
                        <a:t>3.24</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latin typeface="Times New Roman" pitchFamily="18" charset="0"/>
                          <a:cs typeface="Times New Roman" pitchFamily="18" charset="0"/>
                        </a:rPr>
                        <a:t>3.19</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latin typeface="Times New Roman" pitchFamily="18" charset="0"/>
                          <a:cs typeface="Times New Roman" pitchFamily="18" charset="0"/>
                        </a:rPr>
                        <a:t>3.20</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401640">
                <a:tc>
                  <a:txBody>
                    <a:bodyPr/>
                    <a:lstStyle/>
                    <a:p>
                      <a:pPr algn="l" fontAlgn="t"/>
                      <a:r>
                        <a:rPr lang="en-US" sz="1800" b="0" i="0" u="none" strike="noStrike">
                          <a:solidFill>
                            <a:srgbClr val="000000"/>
                          </a:solidFill>
                          <a:latin typeface="Times New Roman" pitchFamily="18" charset="0"/>
                          <a:cs typeface="Times New Roman" pitchFamily="18" charset="0"/>
                        </a:rPr>
                        <a:t>Mark the box that best represents the extent to which your examinations during the current school year have challenged you to do your best work at this college</a:t>
                      </a:r>
                    </a:p>
                  </a:txBody>
                  <a:tcPr marL="0" marR="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CC"/>
                    </a:solidFill>
                  </a:tcPr>
                </a:tc>
                <a:tc gridSpan="3">
                  <a:txBody>
                    <a:bodyPr/>
                    <a:lstStyle/>
                    <a:p>
                      <a:pPr algn="ctr" fontAlgn="b"/>
                      <a:r>
                        <a:rPr lang="en-US" sz="1800" b="0" i="0" u="none" strike="noStrike">
                          <a:solidFill>
                            <a:srgbClr val="000000"/>
                          </a:solidFill>
                          <a:latin typeface="Times New Roman" pitchFamily="18" charset="0"/>
                          <a:cs typeface="Times New Roman" pitchFamily="18" charset="0"/>
                        </a:rPr>
                        <a:t>1 = Extremely easy ... 7 = Extremely challenging</a:t>
                      </a:r>
                    </a:p>
                  </a:txBody>
                  <a:tcPr marL="0" marR="0" marT="0" marB="0" anchor="b">
                    <a:lnL w="1270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r>
              <a:tr h="133880">
                <a:tc>
                  <a:txBody>
                    <a:bodyPr/>
                    <a:lstStyle/>
                    <a:p>
                      <a:pPr algn="l" fontAlgn="t"/>
                      <a:r>
                        <a:rPr lang="en-US" sz="1800" b="0" i="0" u="none" strike="noStrike">
                          <a:solidFill>
                            <a:srgbClr val="000000"/>
                          </a:solidFill>
                          <a:latin typeface="Times New Roman" pitchFamily="18" charset="0"/>
                          <a:cs typeface="Times New Roman" pitchFamily="18" charset="0"/>
                        </a:rPr>
                        <a:t> </a:t>
                      </a:r>
                    </a:p>
                  </a:txBody>
                  <a:tcPr marL="0" marR="0" marT="0" marB="0">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latin typeface="Times New Roman" pitchFamily="18" charset="0"/>
                          <a:cs typeface="Times New Roman" pitchFamily="18" charset="0"/>
                        </a:rPr>
                        <a:t>5.06</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latin typeface="Times New Roman" pitchFamily="18" charset="0"/>
                          <a:cs typeface="Times New Roman" pitchFamily="18" charset="0"/>
                        </a:rPr>
                        <a:t>5.03</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latin typeface="Times New Roman" pitchFamily="18" charset="0"/>
                          <a:cs typeface="Times New Roman" pitchFamily="18" charset="0"/>
                        </a:rPr>
                        <a:t>4.99</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33880">
                <a:tc>
                  <a:txBody>
                    <a:bodyPr/>
                    <a:lstStyle/>
                    <a:p>
                      <a:pPr algn="l" fontAlgn="t"/>
                      <a:r>
                        <a:rPr lang="en-US" sz="1800" b="0" i="0" u="none" strike="noStrike">
                          <a:solidFill>
                            <a:srgbClr val="000000"/>
                          </a:solidFill>
                          <a:latin typeface="Times New Roman" pitchFamily="18" charset="0"/>
                          <a:cs typeface="Times New Roman" pitchFamily="18" charset="0"/>
                        </a:rPr>
                        <a:t>How much does this college emphasize each of the following?</a:t>
                      </a:r>
                    </a:p>
                  </a:txBody>
                  <a:tcPr marL="0" marR="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CC"/>
                    </a:solidFill>
                  </a:tcPr>
                </a:tc>
                <a:tc gridSpan="3">
                  <a:txBody>
                    <a:bodyPr/>
                    <a:lstStyle/>
                    <a:p>
                      <a:pPr algn="ctr" fontAlgn="b"/>
                      <a:r>
                        <a:rPr lang="en-US" sz="1800" b="0" i="0" u="none" strike="noStrike">
                          <a:solidFill>
                            <a:srgbClr val="000000"/>
                          </a:solidFill>
                          <a:latin typeface="Times New Roman" pitchFamily="18" charset="0"/>
                          <a:cs typeface="Times New Roman" pitchFamily="18" charset="0"/>
                        </a:rPr>
                        <a:t>1 = Very little, 2 = Some, 3 = Quite a bit, 4 = Very much</a:t>
                      </a:r>
                    </a:p>
                  </a:txBody>
                  <a:tcPr marL="0" marR="0" marT="0" marB="0" anchor="b">
                    <a:lnL w="1270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r>
              <a:tr h="133880">
                <a:tc>
                  <a:txBody>
                    <a:bodyPr/>
                    <a:lstStyle/>
                    <a:p>
                      <a:pPr algn="l" fontAlgn="ctr"/>
                      <a:r>
                        <a:rPr lang="en-US" sz="1800" b="0" i="0" u="none" strike="noStrike">
                          <a:solidFill>
                            <a:srgbClr val="000000"/>
                          </a:solidFill>
                          <a:latin typeface="Times New Roman" pitchFamily="18" charset="0"/>
                          <a:cs typeface="Times New Roman" pitchFamily="18" charset="0"/>
                        </a:rPr>
                        <a:t>Encouraging you to spend significant amounts of time studying</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pitchFamily="18" charset="0"/>
                          <a:cs typeface="Times New Roman" pitchFamily="18" charset="0"/>
                        </a:rPr>
                        <a:t>3.15</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latin typeface="Times New Roman" pitchFamily="18" charset="0"/>
                          <a:cs typeface="Times New Roman" pitchFamily="18" charset="0"/>
                        </a:rPr>
                        <a:t>3.07</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latin typeface="Times New Roman" pitchFamily="18" charset="0"/>
                          <a:cs typeface="Times New Roman" pitchFamily="18" charset="0"/>
                        </a:rPr>
                        <a:t>3.06</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28600"/>
            <a:ext cx="7772400" cy="914400"/>
          </a:xfrm>
        </p:spPr>
        <p:txBody>
          <a:bodyPr/>
          <a:lstStyle/>
          <a:p>
            <a:pPr algn="r"/>
            <a:r>
              <a:rPr lang="en-US" b="1" dirty="0" smtClean="0">
                <a:solidFill>
                  <a:schemeClr val="tx2"/>
                </a:solidFill>
                <a:latin typeface="Times New Roman" pitchFamily="18" charset="0"/>
                <a:cs typeface="Times New Roman" pitchFamily="18" charset="0"/>
              </a:rPr>
              <a:t>Some CCSSE data</a:t>
            </a:r>
            <a:endParaRPr lang="en-US" b="1" dirty="0">
              <a:solidFill>
                <a:schemeClr val="tx2"/>
              </a:solidFill>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464554782"/>
              </p:ext>
            </p:extLst>
          </p:nvPr>
        </p:nvGraphicFramePr>
        <p:xfrm>
          <a:off x="457200" y="1143000"/>
          <a:ext cx="8305801" cy="5486400"/>
        </p:xfrm>
        <a:graphic>
          <a:graphicData uri="http://schemas.openxmlformats.org/drawingml/2006/table">
            <a:tbl>
              <a:tblPr/>
              <a:tblGrid>
                <a:gridCol w="4953000"/>
                <a:gridCol w="1066577"/>
                <a:gridCol w="1143112"/>
                <a:gridCol w="1143112"/>
              </a:tblGrid>
              <a:tr h="278470">
                <a:tc>
                  <a:txBody>
                    <a:bodyPr/>
                    <a:lstStyle/>
                    <a:p>
                      <a:pPr algn="l" fontAlgn="b"/>
                      <a:r>
                        <a:rPr lang="en-US" sz="1800" b="1" i="0" u="none" strike="noStrike" dirty="0">
                          <a:solidFill>
                            <a:srgbClr val="000000"/>
                          </a:solidFill>
                          <a:latin typeface="Times New Roman" pitchFamily="18" charset="0"/>
                          <a:cs typeface="Times New Roman" pitchFamily="18" charset="0"/>
                        </a:rPr>
                        <a:t>Academic Challenge</a:t>
                      </a:r>
                    </a:p>
                  </a:txBody>
                  <a:tcPr marL="0" marR="0" marT="0" marB="0" anchor="b">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b"/>
                      <a:r>
                        <a:rPr lang="en-US" sz="1800" b="1" i="0" u="none" strike="noStrike" dirty="0">
                          <a:solidFill>
                            <a:srgbClr val="FFFFFF"/>
                          </a:solidFill>
                          <a:latin typeface="Times New Roman" pitchFamily="18" charset="0"/>
                          <a:cs typeface="Times New Roman" pitchFamily="18" charset="0"/>
                        </a:rPr>
                        <a:t>Lane</a:t>
                      </a:r>
                    </a:p>
                  </a:txBody>
                  <a:tcPr marL="0" marR="0" marT="0" marB="0" anchor="b">
                    <a:lnL>
                      <a:noFill/>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1A4D80"/>
                    </a:solidFill>
                  </a:tcPr>
                </a:tc>
                <a:tc>
                  <a:txBody>
                    <a:bodyPr/>
                    <a:lstStyle/>
                    <a:p>
                      <a:pPr algn="ctr" fontAlgn="b"/>
                      <a:r>
                        <a:rPr lang="en-US" sz="1800" b="1" i="0" u="none" strike="noStrike" dirty="0">
                          <a:solidFill>
                            <a:srgbClr val="FFFFFF"/>
                          </a:solidFill>
                          <a:latin typeface="Times New Roman" pitchFamily="18" charset="0"/>
                          <a:cs typeface="Times New Roman" pitchFamily="18" charset="0"/>
                        </a:rPr>
                        <a:t>Oregon Cohort</a:t>
                      </a:r>
                    </a:p>
                  </a:txBody>
                  <a:tcPr marL="0" marR="0" marT="0" marB="0" anchor="b">
                    <a:lnL w="635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6D176"/>
                    </a:solidFill>
                  </a:tcPr>
                </a:tc>
                <a:tc>
                  <a:txBody>
                    <a:bodyPr/>
                    <a:lstStyle/>
                    <a:p>
                      <a:pPr algn="ctr" fontAlgn="b"/>
                      <a:r>
                        <a:rPr lang="en-US" sz="1800" b="1" i="0" u="none" strike="noStrike" dirty="0">
                          <a:solidFill>
                            <a:srgbClr val="FFFFFF"/>
                          </a:solidFill>
                          <a:latin typeface="Times New Roman" pitchFamily="18" charset="0"/>
                          <a:cs typeface="Times New Roman" pitchFamily="18" charset="0"/>
                        </a:rPr>
                        <a:t>Large US Colleges</a:t>
                      </a:r>
                    </a:p>
                  </a:txBody>
                  <a:tcPr marL="0" marR="0" marT="0" marB="0" anchor="b">
                    <a:lnL>
                      <a:noFill/>
                    </a:lnL>
                    <a:lnR>
                      <a:noFill/>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00000"/>
                    </a:solidFill>
                  </a:tcPr>
                </a:tc>
              </a:tr>
              <a:tr h="267760">
                <a:tc>
                  <a:txBody>
                    <a:bodyPr/>
                    <a:lstStyle/>
                    <a:p>
                      <a:pPr algn="l" fontAlgn="t"/>
                      <a:r>
                        <a:rPr lang="en-US" sz="1800" b="0" i="0" u="none" strike="noStrike" dirty="0">
                          <a:solidFill>
                            <a:srgbClr val="000000"/>
                          </a:solidFill>
                          <a:latin typeface="Times New Roman" pitchFamily="18" charset="0"/>
                          <a:cs typeface="Times New Roman" pitchFamily="18" charset="0"/>
                        </a:rPr>
                        <a:t> In your experiences at this college during the current school year, about how often have you done each of </a:t>
                      </a:r>
                      <a:r>
                        <a:rPr lang="en-US" sz="1800" b="0" i="0" u="none" strike="noStrike" dirty="0" smtClean="0">
                          <a:solidFill>
                            <a:srgbClr val="000000"/>
                          </a:solidFill>
                          <a:latin typeface="Times New Roman" pitchFamily="18" charset="0"/>
                          <a:cs typeface="Times New Roman" pitchFamily="18" charset="0"/>
                        </a:rPr>
                        <a:t>  the</a:t>
                      </a:r>
                      <a:r>
                        <a:rPr lang="en-US" sz="1800" b="0" i="0" u="none" strike="noStrike" dirty="0">
                          <a:solidFill>
                            <a:srgbClr val="000000"/>
                          </a:solidFill>
                          <a:latin typeface="Times New Roman" pitchFamily="18" charset="0"/>
                          <a:cs typeface="Times New Roman" pitchFamily="18" charset="0"/>
                        </a:rPr>
                        <a:t> following?</a:t>
                      </a:r>
                    </a:p>
                  </a:txBody>
                  <a:tcPr marL="0" marR="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CC"/>
                    </a:solidFill>
                  </a:tcPr>
                </a:tc>
                <a:tc gridSpan="3">
                  <a:txBody>
                    <a:bodyPr/>
                    <a:lstStyle/>
                    <a:p>
                      <a:pPr algn="ctr" fontAlgn="b"/>
                      <a:r>
                        <a:rPr lang="en-US" sz="1800" b="0" i="0" u="none" strike="noStrike" dirty="0">
                          <a:solidFill>
                            <a:srgbClr val="000000"/>
                          </a:solidFill>
                          <a:latin typeface="Times New Roman" pitchFamily="18" charset="0"/>
                          <a:cs typeface="Times New Roman" pitchFamily="18" charset="0"/>
                        </a:rPr>
                        <a:t>1 = Never, 2 = Sometimes, 3 = Often, 4 = Very often</a:t>
                      </a:r>
                    </a:p>
                  </a:txBody>
                  <a:tcPr marL="0" marR="0" marT="0" marB="0" anchor="b">
                    <a:lnL w="1270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r>
              <a:tr h="267760">
                <a:tc>
                  <a:txBody>
                    <a:bodyPr/>
                    <a:lstStyle/>
                    <a:p>
                      <a:pPr algn="l" fontAlgn="t"/>
                      <a:r>
                        <a:rPr lang="en-US" sz="1800" b="0" i="0" u="none" strike="noStrike" dirty="0">
                          <a:solidFill>
                            <a:srgbClr val="000000"/>
                          </a:solidFill>
                          <a:latin typeface="Times New Roman" pitchFamily="18" charset="0"/>
                          <a:cs typeface="Times New Roman" pitchFamily="18" charset="0"/>
                        </a:rPr>
                        <a:t>Worked harder than you thought you could to meet an instructor's standards or expectations </a:t>
                      </a:r>
                    </a:p>
                  </a:txBody>
                  <a:tcPr marL="0" marR="0" marT="0" marB="0">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latin typeface="Times New Roman" pitchFamily="18" charset="0"/>
                          <a:cs typeface="Times New Roman" pitchFamily="18" charset="0"/>
                        </a:rPr>
                        <a:t>2.66</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latin typeface="Times New Roman" pitchFamily="18" charset="0"/>
                          <a:cs typeface="Times New Roman" pitchFamily="18" charset="0"/>
                        </a:rPr>
                        <a:t>2.67</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latin typeface="Times New Roman" pitchFamily="18" charset="0"/>
                          <a:cs typeface="Times New Roman" pitchFamily="18" charset="0"/>
                        </a:rPr>
                        <a:t>2.66</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267760">
                <a:tc>
                  <a:txBody>
                    <a:bodyPr/>
                    <a:lstStyle/>
                    <a:p>
                      <a:pPr algn="l" fontAlgn="t"/>
                      <a:r>
                        <a:rPr lang="en-US" sz="1800" b="0" i="0" u="none" strike="noStrike" dirty="0">
                          <a:solidFill>
                            <a:srgbClr val="000000"/>
                          </a:solidFill>
                          <a:latin typeface="Times New Roman" pitchFamily="18" charset="0"/>
                          <a:cs typeface="Times New Roman" pitchFamily="18" charset="0"/>
                        </a:rPr>
                        <a:t>During the current school year, how much has your </a:t>
                      </a:r>
                      <a:r>
                        <a:rPr lang="en-US" sz="1800" b="0" i="0" u="none" strike="noStrike" dirty="0" smtClean="0">
                          <a:solidFill>
                            <a:srgbClr val="000000"/>
                          </a:solidFill>
                          <a:latin typeface="Times New Roman" pitchFamily="18" charset="0"/>
                          <a:cs typeface="Times New Roman" pitchFamily="18" charset="0"/>
                        </a:rPr>
                        <a:t>  coursework</a:t>
                      </a:r>
                      <a:r>
                        <a:rPr lang="en-US" sz="1800" b="0" i="0" u="none" strike="noStrike" dirty="0">
                          <a:solidFill>
                            <a:srgbClr val="000000"/>
                          </a:solidFill>
                          <a:latin typeface="Times New Roman" pitchFamily="18" charset="0"/>
                          <a:cs typeface="Times New Roman" pitchFamily="18" charset="0"/>
                        </a:rPr>
                        <a:t> at this college emphasized the following mental activities?</a:t>
                      </a:r>
                    </a:p>
                  </a:txBody>
                  <a:tcPr marL="0" marR="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CC"/>
                    </a:solidFill>
                  </a:tcPr>
                </a:tc>
                <a:tc gridSpan="3">
                  <a:txBody>
                    <a:bodyPr/>
                    <a:lstStyle/>
                    <a:p>
                      <a:pPr algn="ctr" fontAlgn="b"/>
                      <a:r>
                        <a:rPr lang="en-US" sz="1800" b="0" i="0" u="none" strike="noStrike" dirty="0">
                          <a:solidFill>
                            <a:srgbClr val="000000"/>
                          </a:solidFill>
                          <a:latin typeface="Times New Roman" pitchFamily="18" charset="0"/>
                          <a:cs typeface="Times New Roman" pitchFamily="18" charset="0"/>
                        </a:rPr>
                        <a:t>1 = Very little, 2 = Some, 3 = Quite a bit, 4 = Very much</a:t>
                      </a:r>
                    </a:p>
                  </a:txBody>
                  <a:tcPr marL="0" marR="0" marT="0" marB="0" anchor="b">
                    <a:lnL w="1270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r>
              <a:tr h="166011">
                <a:tc>
                  <a:txBody>
                    <a:bodyPr/>
                    <a:lstStyle/>
                    <a:p>
                      <a:pPr algn="l" fontAlgn="t"/>
                      <a:r>
                        <a:rPr lang="en-US" sz="1800" b="0" i="0" u="none" strike="noStrike" dirty="0">
                          <a:solidFill>
                            <a:srgbClr val="000000"/>
                          </a:solidFill>
                          <a:latin typeface="Times New Roman" pitchFamily="18" charset="0"/>
                          <a:cs typeface="Times New Roman" pitchFamily="18" charset="0"/>
                        </a:rPr>
                        <a:t> Analyzing the basic elements of an idea, experience, or theory </a:t>
                      </a:r>
                    </a:p>
                  </a:txBody>
                  <a:tcPr marL="0" marR="0" marT="0" marB="0">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latin typeface="Times New Roman" pitchFamily="18" charset="0"/>
                          <a:cs typeface="Times New Roman" pitchFamily="18" charset="0"/>
                        </a:rPr>
                        <a:t>3.05</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latin typeface="Times New Roman" pitchFamily="18" charset="0"/>
                          <a:cs typeface="Times New Roman" pitchFamily="18" charset="0"/>
                        </a:rPr>
                        <a:t>2.96</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latin typeface="Times New Roman" pitchFamily="18" charset="0"/>
                          <a:cs typeface="Times New Roman" pitchFamily="18" charset="0"/>
                        </a:rPr>
                        <a:t>2.97</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267760">
                <a:tc>
                  <a:txBody>
                    <a:bodyPr/>
                    <a:lstStyle/>
                    <a:p>
                      <a:pPr algn="l" fontAlgn="t"/>
                      <a:r>
                        <a:rPr lang="en-US" sz="1800" b="0" i="0" u="none" strike="noStrike" dirty="0">
                          <a:solidFill>
                            <a:srgbClr val="000000"/>
                          </a:solidFill>
                          <a:latin typeface="Times New Roman" pitchFamily="18" charset="0"/>
                          <a:cs typeface="Times New Roman" pitchFamily="18" charset="0"/>
                        </a:rPr>
                        <a:t>Synthesizing and organizing ideas, information, or experiences in new ways </a:t>
                      </a:r>
                    </a:p>
                  </a:txBody>
                  <a:tcPr marL="0" marR="0" marT="0" marB="0">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latin typeface="Times New Roman" pitchFamily="18" charset="0"/>
                          <a:cs typeface="Times New Roman" pitchFamily="18" charset="0"/>
                        </a:rPr>
                        <a:t>2.91</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latin typeface="Times New Roman" pitchFamily="18" charset="0"/>
                          <a:cs typeface="Times New Roman" pitchFamily="18" charset="0"/>
                        </a:rPr>
                        <a:t>2.83</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latin typeface="Times New Roman" pitchFamily="18" charset="0"/>
                          <a:cs typeface="Times New Roman" pitchFamily="18" charset="0"/>
                        </a:rPr>
                        <a:t>2.84</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267760">
                <a:tc>
                  <a:txBody>
                    <a:bodyPr/>
                    <a:lstStyle/>
                    <a:p>
                      <a:pPr algn="l" fontAlgn="t"/>
                      <a:r>
                        <a:rPr lang="en-US" sz="1800" b="0" i="0" u="none" strike="noStrike" dirty="0">
                          <a:solidFill>
                            <a:srgbClr val="000000"/>
                          </a:solidFill>
                          <a:latin typeface="Times New Roman" pitchFamily="18" charset="0"/>
                          <a:cs typeface="Times New Roman" pitchFamily="18" charset="0"/>
                        </a:rPr>
                        <a:t>Making judgments about the value or soundness of information, arguments, or methods </a:t>
                      </a:r>
                    </a:p>
                  </a:txBody>
                  <a:tcPr marL="0" marR="0" marT="0" marB="0">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latin typeface="Times New Roman" pitchFamily="18" charset="0"/>
                          <a:cs typeface="Times New Roman" pitchFamily="18" charset="0"/>
                        </a:rPr>
                        <a:t>2.74</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latin typeface="Times New Roman" pitchFamily="18" charset="0"/>
                          <a:cs typeface="Times New Roman" pitchFamily="18" charset="0"/>
                        </a:rPr>
                        <a:t>2.70</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latin typeface="Times New Roman" pitchFamily="18" charset="0"/>
                          <a:cs typeface="Times New Roman" pitchFamily="18" charset="0"/>
                        </a:rPr>
                        <a:t>2.71</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33880">
                <a:tc>
                  <a:txBody>
                    <a:bodyPr/>
                    <a:lstStyle/>
                    <a:p>
                      <a:pPr algn="l" fontAlgn="t"/>
                      <a:r>
                        <a:rPr lang="en-US" sz="1800" b="0" i="0" u="none" strike="noStrike" dirty="0">
                          <a:solidFill>
                            <a:srgbClr val="000000"/>
                          </a:solidFill>
                          <a:latin typeface="Times New Roman" pitchFamily="18" charset="0"/>
                          <a:cs typeface="Times New Roman" pitchFamily="18" charset="0"/>
                        </a:rPr>
                        <a:t>Applying theories or concepts to practical problems or in new situations </a:t>
                      </a:r>
                    </a:p>
                  </a:txBody>
                  <a:tcPr marL="0" marR="0" marT="0" marB="0">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latin typeface="Times New Roman" pitchFamily="18" charset="0"/>
                          <a:cs typeface="Times New Roman" pitchFamily="18" charset="0"/>
                        </a:rPr>
                        <a:t>2.83</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latin typeface="Times New Roman" pitchFamily="18" charset="0"/>
                          <a:cs typeface="Times New Roman" pitchFamily="18" charset="0"/>
                        </a:rPr>
                        <a:t>2.78</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latin typeface="Times New Roman" pitchFamily="18" charset="0"/>
                          <a:cs typeface="Times New Roman" pitchFamily="18" charset="0"/>
                        </a:rPr>
                        <a:t>2.78</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33880">
                <a:tc>
                  <a:txBody>
                    <a:bodyPr/>
                    <a:lstStyle/>
                    <a:p>
                      <a:pPr algn="l" fontAlgn="t"/>
                      <a:r>
                        <a:rPr lang="en-US" sz="1800" b="0" i="0" u="none" strike="noStrike" dirty="0">
                          <a:solidFill>
                            <a:srgbClr val="000000"/>
                          </a:solidFill>
                          <a:latin typeface="Times New Roman" pitchFamily="18" charset="0"/>
                          <a:cs typeface="Times New Roman" pitchFamily="18" charset="0"/>
                        </a:rPr>
                        <a:t>Using information you have read or heard to perform a new skill </a:t>
                      </a:r>
                    </a:p>
                  </a:txBody>
                  <a:tcPr marL="0" marR="0" marT="0" marB="0">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latin typeface="Times New Roman" pitchFamily="18" charset="0"/>
                          <a:cs typeface="Times New Roman" pitchFamily="18" charset="0"/>
                        </a:rPr>
                        <a:t>2.96</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latin typeface="Times New Roman" pitchFamily="18" charset="0"/>
                          <a:cs typeface="Times New Roman" pitchFamily="18" charset="0"/>
                        </a:rPr>
                        <a:t>2.89</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latin typeface="Times New Roman" pitchFamily="18" charset="0"/>
                          <a:cs typeface="Times New Roman" pitchFamily="18" charset="0"/>
                        </a:rPr>
                        <a:t>2.87</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28600"/>
            <a:ext cx="7772400" cy="914400"/>
          </a:xfrm>
        </p:spPr>
        <p:txBody>
          <a:bodyPr/>
          <a:lstStyle/>
          <a:p>
            <a:pPr algn="r"/>
            <a:r>
              <a:rPr lang="en-US" b="1" dirty="0" smtClean="0">
                <a:solidFill>
                  <a:schemeClr val="tx2"/>
                </a:solidFill>
                <a:latin typeface="Times New Roman" pitchFamily="18" charset="0"/>
                <a:cs typeface="Times New Roman" pitchFamily="18" charset="0"/>
              </a:rPr>
              <a:t>Some CCSSE data</a:t>
            </a:r>
            <a:endParaRPr lang="en-US" b="1" dirty="0">
              <a:solidFill>
                <a:schemeClr val="tx2"/>
              </a:solidFill>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926800188"/>
              </p:ext>
            </p:extLst>
          </p:nvPr>
        </p:nvGraphicFramePr>
        <p:xfrm>
          <a:off x="457200" y="1143000"/>
          <a:ext cx="8305801" cy="4663440"/>
        </p:xfrm>
        <a:graphic>
          <a:graphicData uri="http://schemas.openxmlformats.org/drawingml/2006/table">
            <a:tbl>
              <a:tblPr/>
              <a:tblGrid>
                <a:gridCol w="4800600"/>
                <a:gridCol w="1218977"/>
                <a:gridCol w="1143112"/>
                <a:gridCol w="1143112"/>
              </a:tblGrid>
              <a:tr h="278470">
                <a:tc>
                  <a:txBody>
                    <a:bodyPr/>
                    <a:lstStyle/>
                    <a:p>
                      <a:pPr algn="l" fontAlgn="b"/>
                      <a:r>
                        <a:rPr lang="en-US" sz="1800" b="1" i="0" u="none" strike="noStrike" dirty="0">
                          <a:solidFill>
                            <a:srgbClr val="000000"/>
                          </a:solidFill>
                          <a:latin typeface="Times New Roman" pitchFamily="18" charset="0"/>
                          <a:cs typeface="Times New Roman" pitchFamily="18" charset="0"/>
                        </a:rPr>
                        <a:t>Academic Challenge</a:t>
                      </a:r>
                    </a:p>
                  </a:txBody>
                  <a:tcPr marL="0" marR="0" marT="0" marB="0" anchor="b">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b"/>
                      <a:r>
                        <a:rPr lang="en-US" sz="1800" b="1" i="0" u="none" strike="noStrike" dirty="0">
                          <a:solidFill>
                            <a:srgbClr val="FFFFFF"/>
                          </a:solidFill>
                          <a:latin typeface="Times New Roman" pitchFamily="18" charset="0"/>
                          <a:cs typeface="Times New Roman" pitchFamily="18" charset="0"/>
                        </a:rPr>
                        <a:t>Lane</a:t>
                      </a:r>
                    </a:p>
                  </a:txBody>
                  <a:tcPr marL="0" marR="0" marT="0" marB="0" anchor="b">
                    <a:lnL>
                      <a:noFill/>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1A4D80"/>
                    </a:solidFill>
                  </a:tcPr>
                </a:tc>
                <a:tc>
                  <a:txBody>
                    <a:bodyPr/>
                    <a:lstStyle/>
                    <a:p>
                      <a:pPr algn="ctr" fontAlgn="b"/>
                      <a:r>
                        <a:rPr lang="en-US" sz="1800" b="1" i="0" u="none" strike="noStrike" dirty="0">
                          <a:solidFill>
                            <a:srgbClr val="FFFFFF"/>
                          </a:solidFill>
                          <a:latin typeface="Times New Roman" pitchFamily="18" charset="0"/>
                          <a:cs typeface="Times New Roman" pitchFamily="18" charset="0"/>
                        </a:rPr>
                        <a:t>Oregon Cohort</a:t>
                      </a:r>
                    </a:p>
                  </a:txBody>
                  <a:tcPr marL="0" marR="0" marT="0" marB="0" anchor="b">
                    <a:lnL w="635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6D176"/>
                    </a:solidFill>
                  </a:tcPr>
                </a:tc>
                <a:tc>
                  <a:txBody>
                    <a:bodyPr/>
                    <a:lstStyle/>
                    <a:p>
                      <a:pPr algn="ctr" fontAlgn="b"/>
                      <a:r>
                        <a:rPr lang="en-US" sz="1800" b="1" i="0" u="none" strike="noStrike" dirty="0">
                          <a:solidFill>
                            <a:srgbClr val="FFFFFF"/>
                          </a:solidFill>
                          <a:latin typeface="Times New Roman" pitchFamily="18" charset="0"/>
                          <a:cs typeface="Times New Roman" pitchFamily="18" charset="0"/>
                        </a:rPr>
                        <a:t>Large US Colleges</a:t>
                      </a:r>
                    </a:p>
                  </a:txBody>
                  <a:tcPr marL="0" marR="0" marT="0" marB="0" anchor="b">
                    <a:lnL>
                      <a:noFill/>
                    </a:lnL>
                    <a:lnR>
                      <a:noFill/>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00000"/>
                    </a:solidFill>
                  </a:tcPr>
                </a:tc>
              </a:tr>
              <a:tr h="267760">
                <a:tc>
                  <a:txBody>
                    <a:bodyPr/>
                    <a:lstStyle/>
                    <a:p>
                      <a:pPr algn="l" fontAlgn="t"/>
                      <a:r>
                        <a:rPr lang="en-US" sz="1800" b="0" i="0" u="none" strike="noStrike" dirty="0">
                          <a:solidFill>
                            <a:srgbClr val="000000"/>
                          </a:solidFill>
                          <a:latin typeface="Times New Roman" pitchFamily="18" charset="0"/>
                          <a:cs typeface="Times New Roman" pitchFamily="18" charset="0"/>
                        </a:rPr>
                        <a:t>During the current school year, about how much </a:t>
                      </a:r>
                      <a:r>
                        <a:rPr lang="en-US" sz="1800" b="0" i="0" u="none" strike="noStrike" dirty="0" smtClean="0">
                          <a:solidFill>
                            <a:srgbClr val="000000"/>
                          </a:solidFill>
                          <a:latin typeface="Times New Roman" pitchFamily="18" charset="0"/>
                          <a:cs typeface="Times New Roman" pitchFamily="18" charset="0"/>
                        </a:rPr>
                        <a:t>     reading</a:t>
                      </a:r>
                      <a:r>
                        <a:rPr lang="en-US" sz="1800" b="0" i="0" u="none" strike="noStrike" dirty="0">
                          <a:solidFill>
                            <a:srgbClr val="000000"/>
                          </a:solidFill>
                          <a:latin typeface="Times New Roman" pitchFamily="18" charset="0"/>
                          <a:cs typeface="Times New Roman" pitchFamily="18" charset="0"/>
                        </a:rPr>
                        <a:t> and writing have you done at this college?</a:t>
                      </a:r>
                    </a:p>
                  </a:txBody>
                  <a:tcPr marL="0" marR="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CC"/>
                    </a:solidFill>
                  </a:tcPr>
                </a:tc>
                <a:tc gridSpan="3">
                  <a:txBody>
                    <a:bodyPr/>
                    <a:lstStyle/>
                    <a:p>
                      <a:pPr algn="ctr" fontAlgn="b"/>
                      <a:r>
                        <a:rPr lang="en-US" sz="1800" b="0" i="0" u="none" strike="noStrike" dirty="0">
                          <a:solidFill>
                            <a:srgbClr val="000000"/>
                          </a:solidFill>
                          <a:latin typeface="Times New Roman" pitchFamily="18" charset="0"/>
                          <a:cs typeface="Times New Roman" pitchFamily="18" charset="0"/>
                        </a:rPr>
                        <a:t>1 = None, 2 = Between 1 and 4, 3 = Between 5 and 10,         4 = Between 11 and 20, 5 = More than 20</a:t>
                      </a:r>
                    </a:p>
                  </a:txBody>
                  <a:tcPr marL="0" marR="0" marT="0" marB="0" anchor="b">
                    <a:lnL w="1270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r>
              <a:tr h="267760">
                <a:tc>
                  <a:txBody>
                    <a:bodyPr/>
                    <a:lstStyle/>
                    <a:p>
                      <a:pPr algn="l" fontAlgn="t"/>
                      <a:r>
                        <a:rPr lang="en-US" sz="1800" b="0" i="0" u="none" strike="noStrike" dirty="0">
                          <a:solidFill>
                            <a:srgbClr val="000000"/>
                          </a:solidFill>
                          <a:latin typeface="Times New Roman" pitchFamily="18" charset="0"/>
                          <a:cs typeface="Times New Roman" pitchFamily="18" charset="0"/>
                        </a:rPr>
                        <a:t>Number of assigned textbooks, manuals, books, or book-length packs of course readings </a:t>
                      </a:r>
                    </a:p>
                  </a:txBody>
                  <a:tcPr marL="0" marR="0" marT="0" marB="0">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latin typeface="Times New Roman" pitchFamily="18" charset="0"/>
                          <a:cs typeface="Times New Roman" pitchFamily="18" charset="0"/>
                        </a:rPr>
                        <a:t>3.26</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latin typeface="Times New Roman" pitchFamily="18" charset="0"/>
                          <a:cs typeface="Times New Roman" pitchFamily="18" charset="0"/>
                        </a:rPr>
                        <a:t>3.13</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latin typeface="Times New Roman" pitchFamily="18" charset="0"/>
                          <a:cs typeface="Times New Roman" pitchFamily="18" charset="0"/>
                        </a:rPr>
                        <a:t>3.12</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33880">
                <a:tc>
                  <a:txBody>
                    <a:bodyPr/>
                    <a:lstStyle/>
                    <a:p>
                      <a:pPr algn="l" fontAlgn="t"/>
                      <a:r>
                        <a:rPr lang="en-US" sz="1800" b="0" i="0" u="none" strike="noStrike" dirty="0">
                          <a:solidFill>
                            <a:srgbClr val="000000"/>
                          </a:solidFill>
                          <a:latin typeface="Times New Roman" pitchFamily="18" charset="0"/>
                          <a:cs typeface="Times New Roman" pitchFamily="18" charset="0"/>
                        </a:rPr>
                        <a:t>Number of written papers or reports of any length </a:t>
                      </a:r>
                    </a:p>
                  </a:txBody>
                  <a:tcPr marL="0" marR="0" marT="0" marB="0">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latin typeface="Times New Roman" pitchFamily="18" charset="0"/>
                          <a:cs typeface="Times New Roman" pitchFamily="18" charset="0"/>
                        </a:rPr>
                        <a:t>3.24</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latin typeface="Times New Roman" pitchFamily="18" charset="0"/>
                          <a:cs typeface="Times New Roman" pitchFamily="18" charset="0"/>
                        </a:rPr>
                        <a:t>3.19</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latin typeface="Times New Roman" pitchFamily="18" charset="0"/>
                          <a:cs typeface="Times New Roman" pitchFamily="18" charset="0"/>
                        </a:rPr>
                        <a:t>3.20</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401640">
                <a:tc>
                  <a:txBody>
                    <a:bodyPr/>
                    <a:lstStyle/>
                    <a:p>
                      <a:pPr algn="l" fontAlgn="t"/>
                      <a:r>
                        <a:rPr lang="en-US" sz="1800" b="0" i="0" u="none" strike="noStrike" dirty="0">
                          <a:solidFill>
                            <a:srgbClr val="000000"/>
                          </a:solidFill>
                          <a:latin typeface="Times New Roman" pitchFamily="18" charset="0"/>
                          <a:cs typeface="Times New Roman" pitchFamily="18" charset="0"/>
                        </a:rPr>
                        <a:t>Mark the box that best represents the extent to which your examinations during the current school year have challenged you to do your best work at this college</a:t>
                      </a:r>
                    </a:p>
                  </a:txBody>
                  <a:tcPr marL="0" marR="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CC"/>
                    </a:solidFill>
                  </a:tcPr>
                </a:tc>
                <a:tc gridSpan="3">
                  <a:txBody>
                    <a:bodyPr/>
                    <a:lstStyle/>
                    <a:p>
                      <a:pPr algn="ctr" fontAlgn="b"/>
                      <a:r>
                        <a:rPr lang="en-US" sz="1800" b="0" i="0" u="none" strike="noStrike" dirty="0">
                          <a:solidFill>
                            <a:srgbClr val="000000"/>
                          </a:solidFill>
                          <a:latin typeface="Times New Roman" pitchFamily="18" charset="0"/>
                          <a:cs typeface="Times New Roman" pitchFamily="18" charset="0"/>
                        </a:rPr>
                        <a:t>1 = Extremely easy ... 7 = Extremely challenging</a:t>
                      </a:r>
                    </a:p>
                  </a:txBody>
                  <a:tcPr marL="0" marR="0" marT="0" marB="0" anchor="b">
                    <a:lnL w="1270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r>
              <a:tr h="133880">
                <a:tc>
                  <a:txBody>
                    <a:bodyPr/>
                    <a:lstStyle/>
                    <a:p>
                      <a:pPr algn="l" fontAlgn="t"/>
                      <a:r>
                        <a:rPr lang="en-US" sz="1800" b="0" i="0" u="none" strike="noStrike" dirty="0">
                          <a:solidFill>
                            <a:srgbClr val="000000"/>
                          </a:solidFill>
                          <a:latin typeface="Times New Roman" pitchFamily="18" charset="0"/>
                          <a:cs typeface="Times New Roman" pitchFamily="18" charset="0"/>
                        </a:rPr>
                        <a:t> </a:t>
                      </a:r>
                    </a:p>
                  </a:txBody>
                  <a:tcPr marL="0" marR="0" marT="0" marB="0">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latin typeface="Times New Roman" pitchFamily="18" charset="0"/>
                          <a:cs typeface="Times New Roman" pitchFamily="18" charset="0"/>
                        </a:rPr>
                        <a:t>5.06</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latin typeface="Times New Roman" pitchFamily="18" charset="0"/>
                          <a:cs typeface="Times New Roman" pitchFamily="18" charset="0"/>
                        </a:rPr>
                        <a:t>5.03</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latin typeface="Times New Roman" pitchFamily="18" charset="0"/>
                          <a:cs typeface="Times New Roman" pitchFamily="18" charset="0"/>
                        </a:rPr>
                        <a:t>4.99</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133880">
                <a:tc>
                  <a:txBody>
                    <a:bodyPr/>
                    <a:lstStyle/>
                    <a:p>
                      <a:pPr algn="l" fontAlgn="t"/>
                      <a:r>
                        <a:rPr lang="en-US" sz="1800" b="0" i="0" u="none" strike="noStrike" dirty="0">
                          <a:solidFill>
                            <a:srgbClr val="000000"/>
                          </a:solidFill>
                          <a:latin typeface="Times New Roman" pitchFamily="18" charset="0"/>
                          <a:cs typeface="Times New Roman" pitchFamily="18" charset="0"/>
                        </a:rPr>
                        <a:t>How much does this college emphasize each of the following?</a:t>
                      </a:r>
                    </a:p>
                  </a:txBody>
                  <a:tcPr marL="0" marR="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CC"/>
                    </a:solidFill>
                  </a:tcPr>
                </a:tc>
                <a:tc gridSpan="3">
                  <a:txBody>
                    <a:bodyPr/>
                    <a:lstStyle/>
                    <a:p>
                      <a:pPr algn="ctr" fontAlgn="b"/>
                      <a:r>
                        <a:rPr lang="en-US" sz="1800" b="0" i="0" u="none" strike="noStrike" dirty="0">
                          <a:solidFill>
                            <a:srgbClr val="000000"/>
                          </a:solidFill>
                          <a:latin typeface="Times New Roman" pitchFamily="18" charset="0"/>
                          <a:cs typeface="Times New Roman" pitchFamily="18" charset="0"/>
                        </a:rPr>
                        <a:t>1 = Very little, 2 = Some, 3 = Quite a bit, 4 = Very much</a:t>
                      </a:r>
                    </a:p>
                  </a:txBody>
                  <a:tcPr marL="0" marR="0" marT="0" marB="0" anchor="b">
                    <a:lnL w="1270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r>
              <a:tr h="133880">
                <a:tc>
                  <a:txBody>
                    <a:bodyPr/>
                    <a:lstStyle/>
                    <a:p>
                      <a:pPr algn="l" fontAlgn="ctr"/>
                      <a:r>
                        <a:rPr lang="en-US" sz="1800" b="0" i="0" u="none" strike="noStrike" dirty="0">
                          <a:solidFill>
                            <a:srgbClr val="000000"/>
                          </a:solidFill>
                          <a:latin typeface="Times New Roman" pitchFamily="18" charset="0"/>
                          <a:cs typeface="Times New Roman" pitchFamily="18" charset="0"/>
                        </a:rPr>
                        <a:t>Encouraging you to spend significant amounts of time studying</a:t>
                      </a:r>
                    </a:p>
                  </a:txBody>
                  <a:tcPr marL="0" marR="0" marT="0" marB="0" anchor="ctr">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ctr" fontAlgn="b"/>
                      <a:r>
                        <a:rPr lang="en-US" sz="1800" b="0" i="0" u="none" strike="noStrike" dirty="0">
                          <a:solidFill>
                            <a:srgbClr val="000000"/>
                          </a:solidFill>
                          <a:latin typeface="Times New Roman" pitchFamily="18" charset="0"/>
                          <a:cs typeface="Times New Roman" pitchFamily="18" charset="0"/>
                        </a:rPr>
                        <a:t>3.15</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latin typeface="Times New Roman" pitchFamily="18" charset="0"/>
                          <a:cs typeface="Times New Roman" pitchFamily="18" charset="0"/>
                        </a:rPr>
                        <a:t>3.07</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latin typeface="Times New Roman" pitchFamily="18" charset="0"/>
                          <a:cs typeface="Times New Roman" pitchFamily="18" charset="0"/>
                        </a:rPr>
                        <a:t>3.06</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04800"/>
            <a:ext cx="7772400" cy="914400"/>
          </a:xfrm>
        </p:spPr>
        <p:txBody>
          <a:bodyPr/>
          <a:lstStyle/>
          <a:p>
            <a:pPr algn="r"/>
            <a:r>
              <a:rPr lang="en-US" b="1" dirty="0" smtClean="0">
                <a:solidFill>
                  <a:schemeClr val="tx2"/>
                </a:solidFill>
                <a:latin typeface="Times New Roman" pitchFamily="18" charset="0"/>
                <a:cs typeface="Times New Roman" pitchFamily="18" charset="0"/>
              </a:rPr>
              <a:t>Some CCSSE data</a:t>
            </a:r>
            <a:endParaRPr lang="en-US" b="1" dirty="0">
              <a:solidFill>
                <a:schemeClr val="tx2"/>
              </a:solidFill>
              <a:latin typeface="Times New Roman" pitchFamily="18" charset="0"/>
              <a:cs typeface="Times New Roman" pitchFamily="18" charset="0"/>
            </a:endParaRPr>
          </a:p>
        </p:txBody>
      </p:sp>
      <p:sp>
        <p:nvSpPr>
          <p:cNvPr id="5" name="Rectangle 4"/>
          <p:cNvSpPr/>
          <p:nvPr/>
        </p:nvSpPr>
        <p:spPr>
          <a:xfrm>
            <a:off x="4038600" y="1169996"/>
            <a:ext cx="4741985" cy="5262979"/>
          </a:xfrm>
          <a:prstGeom prst="rect">
            <a:avLst/>
          </a:prstGeom>
        </p:spPr>
        <p:txBody>
          <a:bodyPr wrap="square">
            <a:spAutoFit/>
          </a:bodyPr>
          <a:lstStyle/>
          <a:p>
            <a:r>
              <a:rPr lang="en-US" sz="2800" dirty="0">
                <a:latin typeface="Times New Roman" pitchFamily="18" charset="0"/>
                <a:cs typeface="Times New Roman" pitchFamily="18" charset="0"/>
              </a:rPr>
              <a:t>Students </a:t>
            </a:r>
            <a:r>
              <a:rPr lang="en-US" sz="2800" dirty="0" smtClean="0">
                <a:latin typeface="Times New Roman" pitchFamily="18" charset="0"/>
                <a:cs typeface="Times New Roman" pitchFamily="18" charset="0"/>
              </a:rPr>
              <a:t>learn more </a:t>
            </a:r>
            <a:r>
              <a:rPr lang="en-US" sz="2800" dirty="0">
                <a:latin typeface="Times New Roman" pitchFamily="18" charset="0"/>
                <a:cs typeface="Times New Roman" pitchFamily="18" charset="0"/>
              </a:rPr>
              <a:t>when they are actively involved in their </a:t>
            </a:r>
            <a:r>
              <a:rPr lang="en-US" sz="2800" dirty="0" smtClean="0">
                <a:latin typeface="Times New Roman" pitchFamily="18" charset="0"/>
                <a:cs typeface="Times New Roman" pitchFamily="18" charset="0"/>
              </a:rPr>
              <a:t>education and </a:t>
            </a:r>
            <a:r>
              <a:rPr lang="en-US" sz="2800" dirty="0">
                <a:latin typeface="Times New Roman" pitchFamily="18" charset="0"/>
                <a:cs typeface="Times New Roman" pitchFamily="18" charset="0"/>
              </a:rPr>
              <a:t>engage in joint educational efforts with other students</a:t>
            </a:r>
            <a:r>
              <a:rPr lang="en-US" sz="2800" dirty="0" smtClean="0">
                <a:latin typeface="Times New Roman" pitchFamily="18" charset="0"/>
                <a:cs typeface="Times New Roman" pitchFamily="18" charset="0"/>
              </a:rPr>
              <a:t>.  The active and collaborative learning benchmark measures</a:t>
            </a:r>
          </a:p>
          <a:p>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extent to which students participate in class, interact</a:t>
            </a:r>
          </a:p>
          <a:p>
            <a:r>
              <a:rPr lang="en-US" sz="2800" dirty="0">
                <a:latin typeface="Times New Roman" pitchFamily="18" charset="0"/>
                <a:cs typeface="Times New Roman" pitchFamily="18" charset="0"/>
              </a:rPr>
              <a:t>with other students, and extend learning outside of the</a:t>
            </a:r>
          </a:p>
          <a:p>
            <a:r>
              <a:rPr lang="en-US" sz="2800" dirty="0">
                <a:latin typeface="Times New Roman" pitchFamily="18" charset="0"/>
                <a:cs typeface="Times New Roman" pitchFamily="18" charset="0"/>
              </a:rPr>
              <a:t>classroom.</a:t>
            </a:r>
          </a:p>
        </p:txBody>
      </p:sp>
      <p:graphicFrame>
        <p:nvGraphicFramePr>
          <p:cNvPr id="6" name="Chart 5"/>
          <p:cNvGraphicFramePr>
            <a:graphicFrameLocks/>
          </p:cNvGraphicFramePr>
          <p:nvPr>
            <p:extLst>
              <p:ext uri="{D42A27DB-BD31-4B8C-83A1-F6EECF244321}">
                <p14:modId xmlns:p14="http://schemas.microsoft.com/office/powerpoint/2010/main" val="222705404"/>
              </p:ext>
            </p:extLst>
          </p:nvPr>
        </p:nvGraphicFramePr>
        <p:xfrm>
          <a:off x="609600" y="1318846"/>
          <a:ext cx="2971800" cy="498449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28600"/>
            <a:ext cx="7772400" cy="914400"/>
          </a:xfrm>
        </p:spPr>
        <p:txBody>
          <a:bodyPr/>
          <a:lstStyle/>
          <a:p>
            <a:pPr algn="r"/>
            <a:r>
              <a:rPr lang="en-US" b="1" dirty="0" smtClean="0">
                <a:solidFill>
                  <a:schemeClr val="tx2"/>
                </a:solidFill>
                <a:latin typeface="Times New Roman" pitchFamily="18" charset="0"/>
                <a:cs typeface="Times New Roman" pitchFamily="18" charset="0"/>
              </a:rPr>
              <a:t>Some CCSSE data</a:t>
            </a:r>
            <a:endParaRPr lang="en-US" b="1" dirty="0">
              <a:solidFill>
                <a:schemeClr val="tx2"/>
              </a:solidFill>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458319917"/>
              </p:ext>
            </p:extLst>
          </p:nvPr>
        </p:nvGraphicFramePr>
        <p:xfrm>
          <a:off x="457200" y="1195608"/>
          <a:ext cx="8229601" cy="4519392"/>
        </p:xfrm>
        <a:graphic>
          <a:graphicData uri="http://schemas.openxmlformats.org/drawingml/2006/table">
            <a:tbl>
              <a:tblPr/>
              <a:tblGrid>
                <a:gridCol w="5027287"/>
                <a:gridCol w="1067438"/>
                <a:gridCol w="1067438"/>
                <a:gridCol w="1067438"/>
              </a:tblGrid>
              <a:tr h="516502">
                <a:tc>
                  <a:txBody>
                    <a:bodyPr/>
                    <a:lstStyle/>
                    <a:p>
                      <a:pPr algn="l" fontAlgn="b"/>
                      <a:r>
                        <a:rPr lang="en-US" sz="1600" b="1" i="0" u="none" strike="noStrike" dirty="0">
                          <a:solidFill>
                            <a:srgbClr val="000000"/>
                          </a:solidFill>
                          <a:effectLst/>
                          <a:latin typeface="Times New Roman"/>
                        </a:rPr>
                        <a:t>Active and Collaborative Learning</a:t>
                      </a:r>
                    </a:p>
                  </a:txBody>
                  <a:tcPr marL="8608" marR="8608" marT="8608" marB="0" anchor="b">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b"/>
                      <a:r>
                        <a:rPr lang="en-US" sz="1600" b="1" i="0" u="none" strike="noStrike" dirty="0">
                          <a:solidFill>
                            <a:srgbClr val="FFFFFF"/>
                          </a:solidFill>
                          <a:effectLst/>
                          <a:latin typeface="Times New Roman"/>
                        </a:rPr>
                        <a:t>Lane</a:t>
                      </a:r>
                    </a:p>
                  </a:txBody>
                  <a:tcPr marL="8608" marR="8608" marT="8608" marB="0" anchor="b">
                    <a:lnL>
                      <a:noFill/>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1A4D80"/>
                    </a:solidFill>
                  </a:tcPr>
                </a:tc>
                <a:tc>
                  <a:txBody>
                    <a:bodyPr/>
                    <a:lstStyle/>
                    <a:p>
                      <a:pPr algn="ctr" fontAlgn="b"/>
                      <a:r>
                        <a:rPr lang="en-US" sz="1600" b="1" i="0" u="none" strike="noStrike" dirty="0">
                          <a:solidFill>
                            <a:srgbClr val="FFFFFF"/>
                          </a:solidFill>
                          <a:effectLst/>
                          <a:latin typeface="Times New Roman"/>
                        </a:rPr>
                        <a:t>Oregon Cohort</a:t>
                      </a:r>
                    </a:p>
                  </a:txBody>
                  <a:tcPr marL="8608" marR="8608" marT="8608" marB="0" anchor="b">
                    <a:lnL w="635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6D176"/>
                    </a:solidFill>
                  </a:tcPr>
                </a:tc>
                <a:tc>
                  <a:txBody>
                    <a:bodyPr/>
                    <a:lstStyle/>
                    <a:p>
                      <a:pPr algn="ctr" fontAlgn="b"/>
                      <a:r>
                        <a:rPr lang="en-US" sz="1600" b="1" i="0" u="none" strike="noStrike" dirty="0">
                          <a:solidFill>
                            <a:srgbClr val="FFFFFF"/>
                          </a:solidFill>
                          <a:effectLst/>
                          <a:latin typeface="Times New Roman"/>
                        </a:rPr>
                        <a:t>Large US Colleges</a:t>
                      </a:r>
                    </a:p>
                  </a:txBody>
                  <a:tcPr marL="8608" marR="8608" marT="8608" marB="0" anchor="b">
                    <a:lnL>
                      <a:noFill/>
                    </a:lnL>
                    <a:lnR>
                      <a:noFill/>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00000"/>
                    </a:solidFill>
                  </a:tcPr>
                </a:tc>
              </a:tr>
              <a:tr h="800578">
                <a:tc>
                  <a:txBody>
                    <a:bodyPr/>
                    <a:lstStyle/>
                    <a:p>
                      <a:pPr algn="l" fontAlgn="b"/>
                      <a:r>
                        <a:rPr lang="en-US" sz="1600" b="0" i="0" u="none" strike="noStrike" dirty="0">
                          <a:solidFill>
                            <a:srgbClr val="000000"/>
                          </a:solidFill>
                          <a:effectLst/>
                          <a:latin typeface="Times New Roman"/>
                        </a:rPr>
                        <a:t>In your experiences at this college during the current school year, about how often have you done each of the following?</a:t>
                      </a:r>
                    </a:p>
                  </a:txBody>
                  <a:tcPr marL="8608" marR="8608" marT="8608"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CC"/>
                    </a:solidFill>
                  </a:tcPr>
                </a:tc>
                <a:tc gridSpan="3">
                  <a:txBody>
                    <a:bodyPr/>
                    <a:lstStyle/>
                    <a:p>
                      <a:pPr algn="ctr" fontAlgn="b"/>
                      <a:r>
                        <a:rPr lang="en-US" sz="1600" b="0" i="0" u="none" strike="noStrike" dirty="0">
                          <a:solidFill>
                            <a:srgbClr val="000000"/>
                          </a:solidFill>
                          <a:effectLst/>
                          <a:latin typeface="Times New Roman"/>
                        </a:rPr>
                        <a:t>1 = Never, 2 = Sometimes, 3 = Often, 4 = Very often</a:t>
                      </a:r>
                    </a:p>
                  </a:txBody>
                  <a:tcPr marL="8608" marR="8608" marT="8608" marB="0" anchor="b">
                    <a:lnL w="1270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r>
              <a:tr h="533719">
                <a:tc>
                  <a:txBody>
                    <a:bodyPr/>
                    <a:lstStyle/>
                    <a:p>
                      <a:pPr algn="l" fontAlgn="b"/>
                      <a:r>
                        <a:rPr lang="en-US" sz="1600" b="0" i="0" u="none" strike="noStrike" dirty="0">
                          <a:solidFill>
                            <a:srgbClr val="000000"/>
                          </a:solidFill>
                          <a:effectLst/>
                          <a:latin typeface="Times New Roman"/>
                        </a:rPr>
                        <a:t>Asked questions in class or contributed to class discussions</a:t>
                      </a:r>
                    </a:p>
                  </a:txBody>
                  <a:tcPr marL="8608" marR="8608" marT="8608"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600" b="0" i="0" u="none" strike="noStrike" dirty="0">
                          <a:solidFill>
                            <a:srgbClr val="000000"/>
                          </a:solidFill>
                          <a:effectLst/>
                          <a:latin typeface="Times New Roman"/>
                        </a:rPr>
                        <a:t>3.10</a:t>
                      </a:r>
                    </a:p>
                  </a:txBody>
                  <a:tcPr marL="8608" marR="8608" marT="860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600" b="0" i="0" u="none" strike="noStrike" dirty="0">
                          <a:solidFill>
                            <a:srgbClr val="000000"/>
                          </a:solidFill>
                          <a:effectLst/>
                          <a:latin typeface="Times New Roman"/>
                        </a:rPr>
                        <a:t>2.98</a:t>
                      </a:r>
                    </a:p>
                  </a:txBody>
                  <a:tcPr marL="8608" marR="8608" marT="860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600" b="0" i="0" u="none" strike="noStrike" dirty="0">
                          <a:solidFill>
                            <a:srgbClr val="000000"/>
                          </a:solidFill>
                          <a:effectLst/>
                          <a:latin typeface="Times New Roman"/>
                        </a:rPr>
                        <a:t>2.94</a:t>
                      </a:r>
                    </a:p>
                  </a:txBody>
                  <a:tcPr marL="8608" marR="8608" marT="860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266859">
                <a:tc>
                  <a:txBody>
                    <a:bodyPr/>
                    <a:lstStyle/>
                    <a:p>
                      <a:pPr algn="l" fontAlgn="b"/>
                      <a:r>
                        <a:rPr lang="en-US" sz="1600" b="0" i="0" u="none" strike="noStrike" dirty="0">
                          <a:solidFill>
                            <a:srgbClr val="000000"/>
                          </a:solidFill>
                          <a:effectLst/>
                          <a:latin typeface="Times New Roman"/>
                        </a:rPr>
                        <a:t>Made a class presentation </a:t>
                      </a:r>
                    </a:p>
                  </a:txBody>
                  <a:tcPr marL="8608" marR="8608" marT="8608"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600" b="0" i="0" u="none" strike="noStrike" dirty="0">
                          <a:solidFill>
                            <a:srgbClr val="000000"/>
                          </a:solidFill>
                          <a:effectLst/>
                          <a:latin typeface="Times New Roman"/>
                        </a:rPr>
                        <a:t>2.19</a:t>
                      </a:r>
                    </a:p>
                  </a:txBody>
                  <a:tcPr marL="8608" marR="8608" marT="860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600" b="0" i="0" u="none" strike="noStrike" dirty="0">
                          <a:solidFill>
                            <a:srgbClr val="000000"/>
                          </a:solidFill>
                          <a:effectLst/>
                          <a:latin typeface="Times New Roman"/>
                        </a:rPr>
                        <a:t>2.28</a:t>
                      </a:r>
                    </a:p>
                  </a:txBody>
                  <a:tcPr marL="8608" marR="8608" marT="860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600" b="0" i="0" u="none" strike="noStrike" dirty="0">
                          <a:solidFill>
                            <a:srgbClr val="000000"/>
                          </a:solidFill>
                          <a:effectLst/>
                          <a:latin typeface="Times New Roman"/>
                        </a:rPr>
                        <a:t>2.29</a:t>
                      </a:r>
                    </a:p>
                  </a:txBody>
                  <a:tcPr marL="8608" marR="8608" marT="860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266859">
                <a:tc>
                  <a:txBody>
                    <a:bodyPr/>
                    <a:lstStyle/>
                    <a:p>
                      <a:pPr algn="l" fontAlgn="b"/>
                      <a:r>
                        <a:rPr lang="en-US" sz="1600" b="0" i="0" u="none" strike="noStrike" dirty="0">
                          <a:solidFill>
                            <a:srgbClr val="000000"/>
                          </a:solidFill>
                          <a:effectLst/>
                          <a:latin typeface="Times New Roman"/>
                        </a:rPr>
                        <a:t>Worked with other students on projects during class </a:t>
                      </a:r>
                    </a:p>
                  </a:txBody>
                  <a:tcPr marL="8608" marR="8608" marT="8608"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600" b="0" i="0" u="none" strike="noStrike" dirty="0">
                          <a:solidFill>
                            <a:srgbClr val="000000"/>
                          </a:solidFill>
                          <a:effectLst/>
                          <a:latin typeface="Times New Roman"/>
                        </a:rPr>
                        <a:t>2.74</a:t>
                      </a:r>
                    </a:p>
                  </a:txBody>
                  <a:tcPr marL="8608" marR="8608" marT="860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600" b="0" i="0" u="none" strike="noStrike" dirty="0">
                          <a:solidFill>
                            <a:srgbClr val="000000"/>
                          </a:solidFill>
                          <a:effectLst/>
                          <a:latin typeface="Times New Roman"/>
                        </a:rPr>
                        <a:t>2.60</a:t>
                      </a:r>
                    </a:p>
                  </a:txBody>
                  <a:tcPr marL="8608" marR="8608" marT="860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600" b="0" i="0" u="none" strike="noStrike" dirty="0">
                          <a:solidFill>
                            <a:srgbClr val="000000"/>
                          </a:solidFill>
                          <a:effectLst/>
                          <a:latin typeface="Times New Roman"/>
                        </a:rPr>
                        <a:t>2.58</a:t>
                      </a:r>
                    </a:p>
                  </a:txBody>
                  <a:tcPr marL="8608" marR="8608" marT="860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533719">
                <a:tc>
                  <a:txBody>
                    <a:bodyPr/>
                    <a:lstStyle/>
                    <a:p>
                      <a:pPr algn="l" fontAlgn="b"/>
                      <a:r>
                        <a:rPr lang="en-US" sz="1600" b="0" i="0" u="none" strike="noStrike" dirty="0">
                          <a:solidFill>
                            <a:srgbClr val="000000"/>
                          </a:solidFill>
                          <a:effectLst/>
                          <a:latin typeface="Times New Roman"/>
                        </a:rPr>
                        <a:t>Worked with classmates outside of class to prepare class assignments</a:t>
                      </a:r>
                    </a:p>
                  </a:txBody>
                  <a:tcPr marL="8608" marR="8608" marT="8608"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600" b="0" i="0" u="none" strike="noStrike" dirty="0">
                          <a:solidFill>
                            <a:srgbClr val="000000"/>
                          </a:solidFill>
                          <a:effectLst/>
                          <a:latin typeface="Times New Roman"/>
                        </a:rPr>
                        <a:t>2.09</a:t>
                      </a:r>
                    </a:p>
                  </a:txBody>
                  <a:tcPr marL="8608" marR="8608" marT="860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600" b="0" i="0" u="none" strike="noStrike" dirty="0">
                          <a:solidFill>
                            <a:srgbClr val="000000"/>
                          </a:solidFill>
                          <a:effectLst/>
                          <a:latin typeface="Times New Roman"/>
                        </a:rPr>
                        <a:t>2.06</a:t>
                      </a:r>
                    </a:p>
                  </a:txBody>
                  <a:tcPr marL="8608" marR="8608" marT="860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600" b="0" i="0" u="none" strike="noStrike" dirty="0">
                          <a:solidFill>
                            <a:srgbClr val="000000"/>
                          </a:solidFill>
                          <a:effectLst/>
                          <a:latin typeface="Times New Roman"/>
                        </a:rPr>
                        <a:t>2.05</a:t>
                      </a:r>
                    </a:p>
                  </a:txBody>
                  <a:tcPr marL="8608" marR="8608" marT="860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266859">
                <a:tc>
                  <a:txBody>
                    <a:bodyPr/>
                    <a:lstStyle/>
                    <a:p>
                      <a:pPr algn="l" fontAlgn="b"/>
                      <a:r>
                        <a:rPr lang="en-US" sz="1600" b="0" i="0" u="none" strike="noStrike" dirty="0">
                          <a:solidFill>
                            <a:srgbClr val="000000"/>
                          </a:solidFill>
                          <a:effectLst/>
                          <a:latin typeface="Times New Roman"/>
                        </a:rPr>
                        <a:t>Tutored or taught other students (paid or voluntary) </a:t>
                      </a:r>
                    </a:p>
                  </a:txBody>
                  <a:tcPr marL="8608" marR="8608" marT="8608"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600" b="0" i="0" u="none" strike="noStrike" dirty="0">
                          <a:solidFill>
                            <a:srgbClr val="000000"/>
                          </a:solidFill>
                          <a:effectLst/>
                          <a:latin typeface="Times New Roman"/>
                        </a:rPr>
                        <a:t>1.54</a:t>
                      </a:r>
                    </a:p>
                  </a:txBody>
                  <a:tcPr marL="8608" marR="8608" marT="860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600" b="0" i="0" u="none" strike="noStrike" dirty="0">
                          <a:solidFill>
                            <a:srgbClr val="000000"/>
                          </a:solidFill>
                          <a:effectLst/>
                          <a:latin typeface="Times New Roman"/>
                        </a:rPr>
                        <a:t>1.47</a:t>
                      </a:r>
                    </a:p>
                  </a:txBody>
                  <a:tcPr marL="8608" marR="8608" marT="860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600" b="0" i="0" u="none" strike="noStrike" dirty="0">
                          <a:solidFill>
                            <a:srgbClr val="000000"/>
                          </a:solidFill>
                          <a:effectLst/>
                          <a:latin typeface="Times New Roman"/>
                        </a:rPr>
                        <a:t>1.46</a:t>
                      </a:r>
                    </a:p>
                  </a:txBody>
                  <a:tcPr marL="8608" marR="8608" marT="860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533719">
                <a:tc>
                  <a:txBody>
                    <a:bodyPr/>
                    <a:lstStyle/>
                    <a:p>
                      <a:pPr algn="l" fontAlgn="b"/>
                      <a:r>
                        <a:rPr lang="en-US" sz="1600" b="0" i="0" u="none" strike="noStrike" dirty="0">
                          <a:solidFill>
                            <a:srgbClr val="000000"/>
                          </a:solidFill>
                          <a:effectLst/>
                          <a:latin typeface="Times New Roman"/>
                        </a:rPr>
                        <a:t>Participated in a community-based project as a part of a regular course </a:t>
                      </a:r>
                    </a:p>
                  </a:txBody>
                  <a:tcPr marL="8608" marR="8608" marT="8608"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600" b="0" i="0" u="none" strike="noStrike" dirty="0">
                          <a:solidFill>
                            <a:srgbClr val="000000"/>
                          </a:solidFill>
                          <a:effectLst/>
                          <a:latin typeface="Times New Roman"/>
                        </a:rPr>
                        <a:t>1.35</a:t>
                      </a:r>
                    </a:p>
                  </a:txBody>
                  <a:tcPr marL="8608" marR="8608" marT="860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600" b="0" i="0" u="none" strike="noStrike" dirty="0">
                          <a:solidFill>
                            <a:srgbClr val="000000"/>
                          </a:solidFill>
                          <a:effectLst/>
                          <a:latin typeface="Times New Roman"/>
                        </a:rPr>
                        <a:t>1.39</a:t>
                      </a:r>
                    </a:p>
                  </a:txBody>
                  <a:tcPr marL="8608" marR="8608" marT="860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600" b="0" i="0" u="none" strike="noStrike" dirty="0">
                          <a:solidFill>
                            <a:srgbClr val="000000"/>
                          </a:solidFill>
                          <a:effectLst/>
                          <a:latin typeface="Times New Roman"/>
                        </a:rPr>
                        <a:t>1.39</a:t>
                      </a:r>
                    </a:p>
                  </a:txBody>
                  <a:tcPr marL="8608" marR="8608" marT="860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800578">
                <a:tc>
                  <a:txBody>
                    <a:bodyPr/>
                    <a:lstStyle/>
                    <a:p>
                      <a:pPr algn="l" fontAlgn="b"/>
                      <a:r>
                        <a:rPr lang="en-US" sz="1600" b="0" i="0" u="none" strike="noStrike" dirty="0">
                          <a:solidFill>
                            <a:srgbClr val="000000"/>
                          </a:solidFill>
                          <a:effectLst/>
                          <a:latin typeface="Times New Roman"/>
                        </a:rPr>
                        <a:t>Discussed ideas from your readings or classes with others outside of class (students, family members, co-workers, etc.) </a:t>
                      </a:r>
                    </a:p>
                  </a:txBody>
                  <a:tcPr marL="8608" marR="8608" marT="8608"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solidFill>
                      <a:srgbClr val="FFFFFF"/>
                    </a:solidFill>
                  </a:tcPr>
                </a:tc>
                <a:tc>
                  <a:txBody>
                    <a:bodyPr/>
                    <a:lstStyle/>
                    <a:p>
                      <a:pPr algn="ctr" fontAlgn="b"/>
                      <a:r>
                        <a:rPr lang="en-US" sz="1600" b="0" i="0" u="none" strike="noStrike" dirty="0">
                          <a:solidFill>
                            <a:srgbClr val="000000"/>
                          </a:solidFill>
                          <a:effectLst/>
                          <a:latin typeface="Times New Roman"/>
                        </a:rPr>
                        <a:t>2.80</a:t>
                      </a:r>
                    </a:p>
                  </a:txBody>
                  <a:tcPr marL="8608" marR="8608" marT="860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600" b="0" i="0" u="none" strike="noStrike" dirty="0">
                          <a:solidFill>
                            <a:srgbClr val="000000"/>
                          </a:solidFill>
                          <a:effectLst/>
                          <a:latin typeface="Times New Roman"/>
                        </a:rPr>
                        <a:t>2.63</a:t>
                      </a:r>
                    </a:p>
                  </a:txBody>
                  <a:tcPr marL="8608" marR="8608" marT="860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600" b="0" i="0" u="none" strike="noStrike" dirty="0">
                          <a:solidFill>
                            <a:srgbClr val="000000"/>
                          </a:solidFill>
                          <a:effectLst/>
                          <a:latin typeface="Times New Roman"/>
                        </a:rPr>
                        <a:t>2.62</a:t>
                      </a:r>
                    </a:p>
                  </a:txBody>
                  <a:tcPr marL="8608" marR="8608" marT="860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4524438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04800"/>
            <a:ext cx="7772400" cy="914400"/>
          </a:xfrm>
        </p:spPr>
        <p:txBody>
          <a:bodyPr/>
          <a:lstStyle/>
          <a:p>
            <a:pPr algn="r"/>
            <a:r>
              <a:rPr lang="en-US" b="1" dirty="0" smtClean="0">
                <a:solidFill>
                  <a:schemeClr val="tx2"/>
                </a:solidFill>
                <a:latin typeface="Times New Roman" pitchFamily="18" charset="0"/>
                <a:cs typeface="Times New Roman" pitchFamily="18" charset="0"/>
              </a:rPr>
              <a:t>Some CCSSE data</a:t>
            </a:r>
            <a:endParaRPr lang="en-US" b="1" dirty="0">
              <a:solidFill>
                <a:schemeClr val="tx2"/>
              </a:solidFill>
              <a:latin typeface="Times New Roman" pitchFamily="18" charset="0"/>
              <a:cs typeface="Times New Roman" pitchFamily="18" charset="0"/>
            </a:endParaRPr>
          </a:p>
        </p:txBody>
      </p:sp>
      <p:sp>
        <p:nvSpPr>
          <p:cNvPr id="5" name="Rectangle 4"/>
          <p:cNvSpPr/>
          <p:nvPr/>
        </p:nvSpPr>
        <p:spPr>
          <a:xfrm>
            <a:off x="4208585" y="1413570"/>
            <a:ext cx="4572000" cy="3539430"/>
          </a:xfrm>
          <a:prstGeom prst="rect">
            <a:avLst/>
          </a:prstGeom>
        </p:spPr>
        <p:txBody>
          <a:bodyPr>
            <a:spAutoFit/>
          </a:bodyPr>
          <a:lstStyle/>
          <a:p>
            <a:r>
              <a:rPr lang="en-US" sz="2800" dirty="0">
                <a:latin typeface="Times New Roman" pitchFamily="18" charset="0"/>
                <a:cs typeface="Times New Roman" pitchFamily="18" charset="0"/>
              </a:rPr>
              <a:t>Students’ behaviors contribute significantly to their learning and the likelihood that they will attain their educational goals</a:t>
            </a:r>
            <a:r>
              <a:rPr lang="en-US" sz="2800" dirty="0" smtClean="0">
                <a:latin typeface="Times New Roman" pitchFamily="18" charset="0"/>
                <a:cs typeface="Times New Roman" pitchFamily="18" charset="0"/>
              </a:rPr>
              <a:t>. The </a:t>
            </a:r>
            <a:r>
              <a:rPr lang="en-US" sz="2800" dirty="0">
                <a:latin typeface="Times New Roman" pitchFamily="18" charset="0"/>
                <a:cs typeface="Times New Roman" pitchFamily="18" charset="0"/>
              </a:rPr>
              <a:t>student effort benchmark </a:t>
            </a:r>
            <a:r>
              <a:rPr lang="en-US" sz="2800" dirty="0" smtClean="0">
                <a:latin typeface="Times New Roman" pitchFamily="18" charset="0"/>
                <a:cs typeface="Times New Roman" pitchFamily="18" charset="0"/>
              </a:rPr>
              <a:t>measures time </a:t>
            </a:r>
            <a:r>
              <a:rPr lang="en-US" sz="2800" dirty="0">
                <a:latin typeface="Times New Roman" pitchFamily="18" charset="0"/>
                <a:cs typeface="Times New Roman" pitchFamily="18" charset="0"/>
              </a:rPr>
              <a:t>on task, preparation, and use of student services.</a:t>
            </a:r>
          </a:p>
        </p:txBody>
      </p:sp>
      <p:graphicFrame>
        <p:nvGraphicFramePr>
          <p:cNvPr id="7" name="Chart 6"/>
          <p:cNvGraphicFramePr>
            <a:graphicFrameLocks/>
          </p:cNvGraphicFramePr>
          <p:nvPr>
            <p:extLst>
              <p:ext uri="{D42A27DB-BD31-4B8C-83A1-F6EECF244321}">
                <p14:modId xmlns:p14="http://schemas.microsoft.com/office/powerpoint/2010/main" val="1448450634"/>
              </p:ext>
            </p:extLst>
          </p:nvPr>
        </p:nvGraphicFramePr>
        <p:xfrm>
          <a:off x="609600" y="685800"/>
          <a:ext cx="3048000" cy="5638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11853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28600"/>
            <a:ext cx="7772400" cy="914400"/>
          </a:xfrm>
        </p:spPr>
        <p:txBody>
          <a:bodyPr/>
          <a:lstStyle/>
          <a:p>
            <a:pPr algn="r"/>
            <a:r>
              <a:rPr lang="en-US" b="1" dirty="0" smtClean="0">
                <a:solidFill>
                  <a:schemeClr val="tx2"/>
                </a:solidFill>
                <a:latin typeface="Times New Roman" pitchFamily="18" charset="0"/>
                <a:cs typeface="Times New Roman" pitchFamily="18" charset="0"/>
              </a:rPr>
              <a:t>Some CCSSE data</a:t>
            </a:r>
            <a:endParaRPr lang="en-US" b="1" dirty="0">
              <a:solidFill>
                <a:schemeClr val="tx2"/>
              </a:solidFill>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168062899"/>
              </p:ext>
            </p:extLst>
          </p:nvPr>
        </p:nvGraphicFramePr>
        <p:xfrm>
          <a:off x="457200" y="1219200"/>
          <a:ext cx="8229598" cy="4410827"/>
        </p:xfrm>
        <a:graphic>
          <a:graphicData uri="http://schemas.openxmlformats.org/drawingml/2006/table">
            <a:tbl>
              <a:tblPr/>
              <a:tblGrid>
                <a:gridCol w="4343400"/>
                <a:gridCol w="1373520"/>
                <a:gridCol w="1256339"/>
                <a:gridCol w="1256339"/>
              </a:tblGrid>
              <a:tr h="518672">
                <a:tc>
                  <a:txBody>
                    <a:bodyPr/>
                    <a:lstStyle/>
                    <a:p>
                      <a:pPr algn="l" fontAlgn="b"/>
                      <a:r>
                        <a:rPr lang="en-US" sz="1600" b="1" i="0" u="none" strike="noStrike" dirty="0">
                          <a:solidFill>
                            <a:srgbClr val="000000"/>
                          </a:solidFill>
                          <a:effectLst/>
                          <a:latin typeface="Times New Roman"/>
                        </a:rPr>
                        <a:t>Student Effort</a:t>
                      </a:r>
                    </a:p>
                  </a:txBody>
                  <a:tcPr marL="8645" marR="8645" marT="8645" marB="0" anchor="b">
                    <a:lnL>
                      <a:noFill/>
                    </a:lnL>
                    <a:lnR>
                      <a:noFill/>
                    </a:lnR>
                    <a:lnT>
                      <a:noFill/>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600" b="1" i="0" u="none" strike="noStrike" dirty="0">
                          <a:solidFill>
                            <a:srgbClr val="FFFFFF"/>
                          </a:solidFill>
                          <a:effectLst/>
                          <a:latin typeface="Times New Roman"/>
                        </a:rPr>
                        <a:t>Lane</a:t>
                      </a:r>
                    </a:p>
                  </a:txBody>
                  <a:tcPr marL="8645" marR="8645" marT="8645" marB="0" anchor="b">
                    <a:lnL>
                      <a:noFill/>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1A4D80"/>
                    </a:solidFill>
                  </a:tcPr>
                </a:tc>
                <a:tc>
                  <a:txBody>
                    <a:bodyPr/>
                    <a:lstStyle/>
                    <a:p>
                      <a:pPr algn="ctr" fontAlgn="b"/>
                      <a:r>
                        <a:rPr lang="en-US" sz="1600" b="1" i="0" u="none" strike="noStrike" dirty="0">
                          <a:solidFill>
                            <a:srgbClr val="FFFFFF"/>
                          </a:solidFill>
                          <a:effectLst/>
                          <a:latin typeface="Times New Roman"/>
                        </a:rPr>
                        <a:t>Oregon Cohort</a:t>
                      </a:r>
                    </a:p>
                  </a:txBody>
                  <a:tcPr marL="8645" marR="8645" marT="8645" marB="0" anchor="b">
                    <a:lnL w="635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6D176"/>
                    </a:solidFill>
                  </a:tcPr>
                </a:tc>
                <a:tc>
                  <a:txBody>
                    <a:bodyPr/>
                    <a:lstStyle/>
                    <a:p>
                      <a:pPr algn="ctr" fontAlgn="b"/>
                      <a:r>
                        <a:rPr lang="en-US" sz="1600" b="1" i="0" u="none" strike="noStrike" dirty="0">
                          <a:solidFill>
                            <a:srgbClr val="FFFFFF"/>
                          </a:solidFill>
                          <a:effectLst/>
                          <a:latin typeface="Times New Roman"/>
                        </a:rPr>
                        <a:t>Large US Colleges</a:t>
                      </a:r>
                    </a:p>
                  </a:txBody>
                  <a:tcPr marL="8645" marR="8645" marT="8645" marB="0" anchor="b">
                    <a:lnL>
                      <a:noFill/>
                    </a:lnL>
                    <a:lnR>
                      <a:noFill/>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00000"/>
                    </a:solidFill>
                  </a:tcPr>
                </a:tc>
              </a:tr>
              <a:tr h="803942">
                <a:tc>
                  <a:txBody>
                    <a:bodyPr/>
                    <a:lstStyle/>
                    <a:p>
                      <a:pPr algn="l" fontAlgn="b"/>
                      <a:r>
                        <a:rPr lang="en-US" sz="1600" b="0" i="0" u="none" strike="noStrike" dirty="0">
                          <a:solidFill>
                            <a:srgbClr val="000000"/>
                          </a:solidFill>
                          <a:effectLst/>
                          <a:latin typeface="Times New Roman"/>
                        </a:rPr>
                        <a:t>In your experiences at this college during the </a:t>
                      </a:r>
                      <a:r>
                        <a:rPr lang="en-US" sz="1600" b="0" i="0" u="none" strike="noStrike" dirty="0" err="1" smtClean="0">
                          <a:solidFill>
                            <a:srgbClr val="000000"/>
                          </a:solidFill>
                          <a:effectLst/>
                          <a:latin typeface="Times New Roman"/>
                        </a:rPr>
                        <a:t>currentschool</a:t>
                      </a:r>
                      <a:r>
                        <a:rPr lang="en-US" sz="1600" b="0" i="0" u="none" strike="noStrike" dirty="0">
                          <a:solidFill>
                            <a:srgbClr val="000000"/>
                          </a:solidFill>
                          <a:effectLst/>
                          <a:latin typeface="Times New Roman"/>
                        </a:rPr>
                        <a:t> year, about how often have you done each of the following?</a:t>
                      </a:r>
                    </a:p>
                  </a:txBody>
                  <a:tcPr marL="8645" marR="8645" marT="864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CC"/>
                    </a:solidFill>
                  </a:tcPr>
                </a:tc>
                <a:tc gridSpan="3">
                  <a:txBody>
                    <a:bodyPr/>
                    <a:lstStyle/>
                    <a:p>
                      <a:pPr algn="ctr" fontAlgn="b"/>
                      <a:r>
                        <a:rPr lang="en-US" sz="1600" b="0" i="0" u="none" strike="noStrike" dirty="0">
                          <a:solidFill>
                            <a:srgbClr val="000000"/>
                          </a:solidFill>
                          <a:effectLst/>
                          <a:latin typeface="Times New Roman"/>
                        </a:rPr>
                        <a:t>1 = Never, 2 = Sometimes, 3 = Often, </a:t>
                      </a:r>
                      <a:r>
                        <a:rPr lang="en-US" sz="1600" b="0" i="0" u="none" strike="noStrike" dirty="0" smtClean="0">
                          <a:solidFill>
                            <a:srgbClr val="000000"/>
                          </a:solidFill>
                          <a:effectLst/>
                          <a:latin typeface="Times New Roman"/>
                        </a:rPr>
                        <a:t>             </a:t>
                      </a:r>
                      <a:r>
                        <a:rPr lang="en-US" sz="1600" b="0" i="0" u="none" strike="noStrike" dirty="0">
                          <a:solidFill>
                            <a:srgbClr val="000000"/>
                          </a:solidFill>
                          <a:effectLst/>
                          <a:latin typeface="Times New Roman"/>
                        </a:rPr>
                        <a:t>4 = Very often</a:t>
                      </a:r>
                    </a:p>
                  </a:txBody>
                  <a:tcPr marL="8645" marR="8645" marT="8645" marB="0" anchor="b">
                    <a:lnL w="1270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r>
              <a:tr h="535961">
                <a:tc>
                  <a:txBody>
                    <a:bodyPr/>
                    <a:lstStyle/>
                    <a:p>
                      <a:pPr algn="l" fontAlgn="t"/>
                      <a:r>
                        <a:rPr lang="en-US" sz="1600" b="0" i="0" u="none" strike="noStrike">
                          <a:solidFill>
                            <a:srgbClr val="000000"/>
                          </a:solidFill>
                          <a:effectLst/>
                          <a:latin typeface="Times New Roman"/>
                        </a:rPr>
                        <a:t>Prepared two or more drafts of a paper or assignment before turning it in </a:t>
                      </a:r>
                    </a:p>
                  </a:txBody>
                  <a:tcPr marL="8645" marR="8645" marT="8645" marB="0">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Times New Roman"/>
                        </a:rPr>
                        <a:t>2.72</a:t>
                      </a:r>
                    </a:p>
                  </a:txBody>
                  <a:tcPr marL="8645" marR="8645" marT="864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Times New Roman"/>
                        </a:rPr>
                        <a:t>2.65</a:t>
                      </a:r>
                    </a:p>
                  </a:txBody>
                  <a:tcPr marL="8645" marR="8645" marT="864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Times New Roman"/>
                        </a:rPr>
                        <a:t>2.65</a:t>
                      </a:r>
                    </a:p>
                  </a:txBody>
                  <a:tcPr marL="8645" marR="8645" marT="864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535961">
                <a:tc>
                  <a:txBody>
                    <a:bodyPr/>
                    <a:lstStyle/>
                    <a:p>
                      <a:pPr algn="l" fontAlgn="t"/>
                      <a:r>
                        <a:rPr lang="en-US" sz="1600" b="0" i="0" u="none" strike="noStrike">
                          <a:solidFill>
                            <a:srgbClr val="000000"/>
                          </a:solidFill>
                          <a:effectLst/>
                          <a:latin typeface="Times New Roman"/>
                        </a:rPr>
                        <a:t>Worked on a paper or project that required integrating ideas or information from various sources </a:t>
                      </a:r>
                    </a:p>
                  </a:txBody>
                  <a:tcPr marL="8645" marR="8645" marT="8645" marB="0">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Times New Roman"/>
                        </a:rPr>
                        <a:t>2.97</a:t>
                      </a:r>
                    </a:p>
                  </a:txBody>
                  <a:tcPr marL="8645" marR="8645" marT="864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Times New Roman"/>
                        </a:rPr>
                        <a:t>2.96</a:t>
                      </a:r>
                    </a:p>
                  </a:txBody>
                  <a:tcPr marL="8645" marR="8645" marT="864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Times New Roman"/>
                        </a:rPr>
                        <a:t>2.98</a:t>
                      </a:r>
                    </a:p>
                  </a:txBody>
                  <a:tcPr marL="8645" marR="8645" marT="864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535961">
                <a:tc>
                  <a:txBody>
                    <a:bodyPr/>
                    <a:lstStyle/>
                    <a:p>
                      <a:pPr algn="l" fontAlgn="t"/>
                      <a:r>
                        <a:rPr lang="en-US" sz="1600" b="0" i="0" u="none" strike="noStrike">
                          <a:solidFill>
                            <a:srgbClr val="000000"/>
                          </a:solidFill>
                          <a:effectLst/>
                          <a:latin typeface="Times New Roman"/>
                        </a:rPr>
                        <a:t>Came to class without completing readings or assignments </a:t>
                      </a:r>
                    </a:p>
                  </a:txBody>
                  <a:tcPr marL="8645" marR="8645" marT="8645" marB="0">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Times New Roman"/>
                        </a:rPr>
                        <a:t>1.88</a:t>
                      </a:r>
                    </a:p>
                  </a:txBody>
                  <a:tcPr marL="8645" marR="8645" marT="864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Times New Roman"/>
                        </a:rPr>
                        <a:t>1.89</a:t>
                      </a:r>
                    </a:p>
                  </a:txBody>
                  <a:tcPr marL="8645" marR="8645" marT="864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Times New Roman"/>
                        </a:rPr>
                        <a:t>1.92</a:t>
                      </a:r>
                    </a:p>
                  </a:txBody>
                  <a:tcPr marL="8645" marR="8645" marT="864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599099">
                <a:tc>
                  <a:txBody>
                    <a:bodyPr/>
                    <a:lstStyle/>
                    <a:p>
                      <a:pPr algn="l" fontAlgn="t"/>
                      <a:r>
                        <a:rPr lang="en-US" sz="1600" b="0" i="0" u="none" strike="noStrike" dirty="0">
                          <a:solidFill>
                            <a:srgbClr val="000000"/>
                          </a:solidFill>
                          <a:effectLst/>
                          <a:latin typeface="Times New Roman"/>
                        </a:rPr>
                        <a:t>During the current school year, about how much </a:t>
                      </a:r>
                      <a:r>
                        <a:rPr lang="en-US" sz="1600" b="0" i="0" u="none" strike="noStrike" dirty="0" smtClean="0">
                          <a:solidFill>
                            <a:srgbClr val="000000"/>
                          </a:solidFill>
                          <a:effectLst/>
                          <a:latin typeface="Times New Roman"/>
                        </a:rPr>
                        <a:t>      reading</a:t>
                      </a:r>
                      <a:r>
                        <a:rPr lang="en-US" sz="1600" b="0" i="0" u="none" strike="noStrike" dirty="0">
                          <a:solidFill>
                            <a:srgbClr val="000000"/>
                          </a:solidFill>
                          <a:effectLst/>
                          <a:latin typeface="Times New Roman"/>
                        </a:rPr>
                        <a:t> and writing have you done at this  college?</a:t>
                      </a:r>
                    </a:p>
                  </a:txBody>
                  <a:tcPr marL="8645" marR="8645" marT="8645"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CC"/>
                    </a:solidFill>
                  </a:tcPr>
                </a:tc>
                <a:tc gridSpan="3">
                  <a:txBody>
                    <a:bodyPr/>
                    <a:lstStyle/>
                    <a:p>
                      <a:pPr algn="ctr" fontAlgn="t"/>
                      <a:r>
                        <a:rPr lang="en-US" sz="1600" b="0" i="0" u="none" strike="noStrike" dirty="0">
                          <a:solidFill>
                            <a:srgbClr val="000000"/>
                          </a:solidFill>
                          <a:effectLst/>
                          <a:latin typeface="Times New Roman"/>
                        </a:rPr>
                        <a:t>1 = None, 2 </a:t>
                      </a:r>
                      <a:r>
                        <a:rPr lang="en-US" sz="1600" b="0" i="0" u="none" strike="noStrike" dirty="0" smtClean="0">
                          <a:solidFill>
                            <a:srgbClr val="000000"/>
                          </a:solidFill>
                          <a:effectLst/>
                          <a:latin typeface="Times New Roman"/>
                        </a:rPr>
                        <a:t>=1 to 4, </a:t>
                      </a:r>
                      <a:r>
                        <a:rPr lang="en-US" sz="1600" b="0" i="0" u="none" strike="noStrike" dirty="0">
                          <a:solidFill>
                            <a:srgbClr val="000000"/>
                          </a:solidFill>
                          <a:effectLst/>
                          <a:latin typeface="Times New Roman"/>
                        </a:rPr>
                        <a:t> 3 = </a:t>
                      </a:r>
                      <a:r>
                        <a:rPr lang="en-US" sz="1600" b="0" i="0" u="none" strike="noStrike" dirty="0" smtClean="0">
                          <a:solidFill>
                            <a:srgbClr val="000000"/>
                          </a:solidFill>
                          <a:effectLst/>
                          <a:latin typeface="Times New Roman"/>
                        </a:rPr>
                        <a:t>5 to 10,               4</a:t>
                      </a:r>
                      <a:r>
                        <a:rPr lang="en-US" sz="1600" b="0" i="0" u="none" strike="noStrike" dirty="0">
                          <a:solidFill>
                            <a:srgbClr val="000000"/>
                          </a:solidFill>
                          <a:effectLst/>
                          <a:latin typeface="Times New Roman"/>
                        </a:rPr>
                        <a:t> = </a:t>
                      </a:r>
                      <a:r>
                        <a:rPr lang="en-US" sz="1600" b="0" i="0" u="none" strike="noStrike" dirty="0" smtClean="0">
                          <a:solidFill>
                            <a:srgbClr val="000000"/>
                          </a:solidFill>
                          <a:effectLst/>
                          <a:latin typeface="Times New Roman"/>
                        </a:rPr>
                        <a:t>11 to 230,</a:t>
                      </a:r>
                      <a:r>
                        <a:rPr lang="en-US" sz="1600" b="0" i="0" u="none" strike="noStrike" dirty="0">
                          <a:solidFill>
                            <a:srgbClr val="000000"/>
                          </a:solidFill>
                          <a:effectLst/>
                          <a:latin typeface="Times New Roman"/>
                        </a:rPr>
                        <a:t> </a:t>
                      </a:r>
                      <a:r>
                        <a:rPr lang="en-US" sz="1600" b="0" i="0" u="none" strike="noStrike" dirty="0" smtClean="0">
                          <a:solidFill>
                            <a:srgbClr val="000000"/>
                          </a:solidFill>
                          <a:effectLst/>
                          <a:latin typeface="Times New Roman"/>
                        </a:rPr>
                        <a:t>  5</a:t>
                      </a:r>
                      <a:r>
                        <a:rPr lang="en-US" sz="1600" b="0" i="0" u="none" strike="noStrike" dirty="0">
                          <a:solidFill>
                            <a:srgbClr val="000000"/>
                          </a:solidFill>
                          <a:effectLst/>
                          <a:latin typeface="Times New Roman"/>
                        </a:rPr>
                        <a:t> = </a:t>
                      </a:r>
                      <a:r>
                        <a:rPr lang="en-US" sz="1600" b="0" i="0" u="none" strike="noStrike" dirty="0" smtClean="0">
                          <a:solidFill>
                            <a:srgbClr val="000000"/>
                          </a:solidFill>
                          <a:effectLst/>
                          <a:latin typeface="Times New Roman"/>
                        </a:rPr>
                        <a:t>20+</a:t>
                      </a:r>
                    </a:p>
                    <a:p>
                      <a:pPr algn="l" fontAlgn="t"/>
                      <a:endParaRPr lang="en-US" sz="1600" b="0" i="0" u="none" strike="noStrike" dirty="0">
                        <a:solidFill>
                          <a:srgbClr val="000000"/>
                        </a:solidFill>
                        <a:effectLst/>
                        <a:latin typeface="Times New Roman"/>
                      </a:endParaRPr>
                    </a:p>
                  </a:txBody>
                  <a:tcPr marL="8645" marR="8645" marT="8645" marB="0">
                    <a:lnL w="1270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r>
              <a:tr h="535961">
                <a:tc>
                  <a:txBody>
                    <a:bodyPr/>
                    <a:lstStyle/>
                    <a:p>
                      <a:pPr algn="l" fontAlgn="t"/>
                      <a:r>
                        <a:rPr lang="en-US" sz="1600" b="0" i="0" u="none" strike="noStrike">
                          <a:solidFill>
                            <a:srgbClr val="000000"/>
                          </a:solidFill>
                          <a:effectLst/>
                          <a:latin typeface="Times New Roman"/>
                        </a:rPr>
                        <a:t>Number of books read on your own (not assigned) for personal enjoyment or academic enrichment </a:t>
                      </a:r>
                    </a:p>
                  </a:txBody>
                  <a:tcPr marL="8645" marR="8645" marT="8645" marB="0">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solidFill>
                      <a:srgbClr val="FFFFFF"/>
                    </a:solidFill>
                  </a:tcPr>
                </a:tc>
                <a:tc>
                  <a:txBody>
                    <a:bodyPr/>
                    <a:lstStyle/>
                    <a:p>
                      <a:pPr algn="ctr" fontAlgn="b"/>
                      <a:r>
                        <a:rPr lang="en-US" sz="1600" b="0" i="0" u="none" strike="noStrike">
                          <a:solidFill>
                            <a:srgbClr val="000000"/>
                          </a:solidFill>
                          <a:effectLst/>
                          <a:latin typeface="Times New Roman"/>
                        </a:rPr>
                        <a:t>2.24</a:t>
                      </a:r>
                    </a:p>
                  </a:txBody>
                  <a:tcPr marL="8645" marR="8645" marT="864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Times New Roman"/>
                        </a:rPr>
                        <a:t>2.11</a:t>
                      </a:r>
                    </a:p>
                  </a:txBody>
                  <a:tcPr marL="8645" marR="8645" marT="864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600" b="0" i="0" u="none" strike="noStrike" dirty="0">
                          <a:solidFill>
                            <a:srgbClr val="000000"/>
                          </a:solidFill>
                          <a:effectLst/>
                          <a:latin typeface="Times New Roman"/>
                        </a:rPr>
                        <a:t>2.12</a:t>
                      </a:r>
                    </a:p>
                  </a:txBody>
                  <a:tcPr marL="8645" marR="8645" marT="864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9101545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28600"/>
            <a:ext cx="7772400" cy="914400"/>
          </a:xfrm>
        </p:spPr>
        <p:txBody>
          <a:bodyPr/>
          <a:lstStyle/>
          <a:p>
            <a:pPr algn="r"/>
            <a:r>
              <a:rPr lang="en-US" b="1" dirty="0" smtClean="0">
                <a:solidFill>
                  <a:schemeClr val="tx2"/>
                </a:solidFill>
                <a:latin typeface="Times New Roman" pitchFamily="18" charset="0"/>
                <a:cs typeface="Times New Roman" pitchFamily="18" charset="0"/>
              </a:rPr>
              <a:t>Some CCSSE data</a:t>
            </a:r>
            <a:endParaRPr lang="en-US" b="1" dirty="0">
              <a:solidFill>
                <a:schemeClr val="tx2"/>
              </a:solidFill>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48727590"/>
              </p:ext>
            </p:extLst>
          </p:nvPr>
        </p:nvGraphicFramePr>
        <p:xfrm>
          <a:off x="457200" y="1447800"/>
          <a:ext cx="8229598" cy="3352355"/>
        </p:xfrm>
        <a:graphic>
          <a:graphicData uri="http://schemas.openxmlformats.org/drawingml/2006/table">
            <a:tbl>
              <a:tblPr/>
              <a:tblGrid>
                <a:gridCol w="4648200"/>
                <a:gridCol w="1068720"/>
                <a:gridCol w="1256339"/>
                <a:gridCol w="1256339"/>
              </a:tblGrid>
              <a:tr h="518672">
                <a:tc>
                  <a:txBody>
                    <a:bodyPr/>
                    <a:lstStyle/>
                    <a:p>
                      <a:pPr algn="l" fontAlgn="b"/>
                      <a:r>
                        <a:rPr lang="en-US" sz="1800" b="1" i="0" u="none" strike="noStrike" dirty="0">
                          <a:solidFill>
                            <a:srgbClr val="000000"/>
                          </a:solidFill>
                          <a:effectLst/>
                          <a:latin typeface="Times New Roman"/>
                        </a:rPr>
                        <a:t>Student Effort</a:t>
                      </a:r>
                    </a:p>
                  </a:txBody>
                  <a:tcPr marL="8645" marR="8645" marT="8645" marB="0" anchor="b">
                    <a:lnL>
                      <a:noFill/>
                    </a:lnL>
                    <a:lnR>
                      <a:noFill/>
                    </a:lnR>
                    <a:lnT>
                      <a:noFill/>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1" i="0" u="none" strike="noStrike">
                          <a:solidFill>
                            <a:srgbClr val="FFFFFF"/>
                          </a:solidFill>
                          <a:effectLst/>
                          <a:latin typeface="Times New Roman"/>
                        </a:rPr>
                        <a:t>Lane</a:t>
                      </a:r>
                    </a:p>
                  </a:txBody>
                  <a:tcPr marL="8645" marR="8645" marT="8645" marB="0" anchor="b">
                    <a:lnL>
                      <a:noFill/>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1A4D80"/>
                    </a:solidFill>
                  </a:tcPr>
                </a:tc>
                <a:tc>
                  <a:txBody>
                    <a:bodyPr/>
                    <a:lstStyle/>
                    <a:p>
                      <a:pPr algn="ctr" fontAlgn="b"/>
                      <a:r>
                        <a:rPr lang="en-US" sz="1800" b="1" i="0" u="none" strike="noStrike">
                          <a:solidFill>
                            <a:srgbClr val="FFFFFF"/>
                          </a:solidFill>
                          <a:effectLst/>
                          <a:latin typeface="Times New Roman"/>
                        </a:rPr>
                        <a:t>Oregon Cohort</a:t>
                      </a:r>
                    </a:p>
                  </a:txBody>
                  <a:tcPr marL="8645" marR="8645" marT="8645" marB="0" anchor="b">
                    <a:lnL w="635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6D176"/>
                    </a:solidFill>
                  </a:tcPr>
                </a:tc>
                <a:tc>
                  <a:txBody>
                    <a:bodyPr/>
                    <a:lstStyle/>
                    <a:p>
                      <a:pPr algn="ctr" fontAlgn="b"/>
                      <a:r>
                        <a:rPr lang="en-US" sz="1800" b="1" i="0" u="none" strike="noStrike">
                          <a:solidFill>
                            <a:srgbClr val="FFFFFF"/>
                          </a:solidFill>
                          <a:effectLst/>
                          <a:latin typeface="Times New Roman"/>
                        </a:rPr>
                        <a:t>Large US Colleges</a:t>
                      </a:r>
                    </a:p>
                  </a:txBody>
                  <a:tcPr marL="8645" marR="8645" marT="8645" marB="0" anchor="b">
                    <a:lnL>
                      <a:noFill/>
                    </a:lnL>
                    <a:lnR>
                      <a:noFill/>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00000"/>
                    </a:solidFill>
                  </a:tcPr>
                </a:tc>
              </a:tr>
              <a:tr h="535961">
                <a:tc>
                  <a:txBody>
                    <a:bodyPr/>
                    <a:lstStyle/>
                    <a:p>
                      <a:pPr algn="l" fontAlgn="b"/>
                      <a:r>
                        <a:rPr lang="en-US" sz="1800" b="0" i="0" u="none" strike="noStrike" dirty="0">
                          <a:solidFill>
                            <a:srgbClr val="000000"/>
                          </a:solidFill>
                          <a:effectLst/>
                          <a:latin typeface="Times New Roman"/>
                        </a:rPr>
                        <a:t>About how many hours do you spend in a typical 7-day week doing each of the following?</a:t>
                      </a:r>
                    </a:p>
                  </a:txBody>
                  <a:tcPr marL="8645" marR="8645" marT="864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CC"/>
                    </a:solidFill>
                  </a:tcPr>
                </a:tc>
                <a:tc gridSpan="3">
                  <a:txBody>
                    <a:bodyPr/>
                    <a:lstStyle/>
                    <a:p>
                      <a:pPr algn="ctr" fontAlgn="b"/>
                      <a:r>
                        <a:rPr lang="en-US" sz="1800" b="0" i="0" u="none" strike="noStrike">
                          <a:solidFill>
                            <a:srgbClr val="000000"/>
                          </a:solidFill>
                          <a:effectLst/>
                          <a:latin typeface="Times New Roman"/>
                        </a:rPr>
                        <a:t>0 = None, 1 = 1-5 hours, 2 = 6-10,              3 = 11-20, 4 = 21-30, 5 = 30+</a:t>
                      </a:r>
                    </a:p>
                  </a:txBody>
                  <a:tcPr marL="8645" marR="8645" marT="8645" marB="0" anchor="b">
                    <a:lnL w="1270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r>
              <a:tr h="803942">
                <a:tc>
                  <a:txBody>
                    <a:bodyPr/>
                    <a:lstStyle/>
                    <a:p>
                      <a:pPr algn="l" fontAlgn="t"/>
                      <a:r>
                        <a:rPr lang="en-US" sz="1800" b="0" i="0" u="none" strike="noStrike" dirty="0">
                          <a:solidFill>
                            <a:srgbClr val="000000"/>
                          </a:solidFill>
                          <a:effectLst/>
                          <a:latin typeface="Times New Roman"/>
                        </a:rPr>
                        <a:t>Preparing for class (studying, reading, writing, rehearsing, doing homework, or other </a:t>
                      </a:r>
                      <a:r>
                        <a:rPr lang="en-US" sz="1800" b="0" i="0" u="none" strike="noStrike" dirty="0" smtClean="0">
                          <a:solidFill>
                            <a:srgbClr val="000000"/>
                          </a:solidFill>
                          <a:effectLst/>
                          <a:latin typeface="Times New Roman"/>
                        </a:rPr>
                        <a:t>activities </a:t>
                      </a:r>
                      <a:r>
                        <a:rPr lang="en-US" sz="1800" b="0" i="0" u="none" strike="noStrike" dirty="0">
                          <a:solidFill>
                            <a:srgbClr val="000000"/>
                          </a:solidFill>
                          <a:effectLst/>
                          <a:latin typeface="Times New Roman"/>
                        </a:rPr>
                        <a:t>related to your program) </a:t>
                      </a:r>
                    </a:p>
                  </a:txBody>
                  <a:tcPr marL="8645" marR="8645" marT="8645" marB="0">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effectLst/>
                          <a:latin typeface="Times New Roman"/>
                        </a:rPr>
                        <a:t>2.70</a:t>
                      </a:r>
                    </a:p>
                  </a:txBody>
                  <a:tcPr marL="8645" marR="8645" marT="864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effectLst/>
                          <a:latin typeface="Times New Roman"/>
                        </a:rPr>
                        <a:t>2.20</a:t>
                      </a:r>
                    </a:p>
                  </a:txBody>
                  <a:tcPr marL="8645" marR="8645" marT="864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effectLst/>
                          <a:latin typeface="Times New Roman"/>
                        </a:rPr>
                        <a:t>2.19</a:t>
                      </a:r>
                    </a:p>
                  </a:txBody>
                  <a:tcPr marL="8645" marR="8645" marT="864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267981">
                <a:tc>
                  <a:txBody>
                    <a:bodyPr/>
                    <a:lstStyle/>
                    <a:p>
                      <a:pPr algn="l" fontAlgn="b"/>
                      <a:r>
                        <a:rPr lang="en-US" sz="1800" b="0" i="0" u="none" strike="noStrike">
                          <a:solidFill>
                            <a:srgbClr val="000000"/>
                          </a:solidFill>
                          <a:effectLst/>
                          <a:latin typeface="Times New Roman"/>
                        </a:rPr>
                        <a:t>How often you use the following services?</a:t>
                      </a:r>
                    </a:p>
                  </a:txBody>
                  <a:tcPr marL="8645" marR="8645" marT="864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CC"/>
                    </a:solidFill>
                  </a:tcPr>
                </a:tc>
                <a:tc gridSpan="3">
                  <a:txBody>
                    <a:bodyPr/>
                    <a:lstStyle/>
                    <a:p>
                      <a:pPr algn="ctr" fontAlgn="b"/>
                      <a:r>
                        <a:rPr lang="en-US" sz="1800" b="0" i="0" u="none" strike="noStrike" dirty="0">
                          <a:solidFill>
                            <a:srgbClr val="000000"/>
                          </a:solidFill>
                          <a:effectLst/>
                          <a:latin typeface="Times New Roman"/>
                        </a:rPr>
                        <a:t>1 = Rarely/Never, 2 = Sometimes, </a:t>
                      </a:r>
                      <a:r>
                        <a:rPr lang="en-US" sz="1800" b="0" i="0" u="none" strike="noStrike" dirty="0" smtClean="0">
                          <a:solidFill>
                            <a:srgbClr val="000000"/>
                          </a:solidFill>
                          <a:effectLst/>
                          <a:latin typeface="Times New Roman"/>
                        </a:rPr>
                        <a:t>        3</a:t>
                      </a:r>
                      <a:r>
                        <a:rPr lang="en-US" sz="1800" b="0" i="0" u="none" strike="noStrike" dirty="0">
                          <a:solidFill>
                            <a:srgbClr val="000000"/>
                          </a:solidFill>
                          <a:effectLst/>
                          <a:latin typeface="Times New Roman"/>
                        </a:rPr>
                        <a:t> = Often</a:t>
                      </a:r>
                    </a:p>
                  </a:txBody>
                  <a:tcPr marL="8645" marR="8645" marT="8645" marB="0" anchor="b">
                    <a:lnL w="1270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r>
              <a:tr h="267981">
                <a:tc>
                  <a:txBody>
                    <a:bodyPr/>
                    <a:lstStyle/>
                    <a:p>
                      <a:pPr algn="l" fontAlgn="t"/>
                      <a:r>
                        <a:rPr lang="en-US" sz="1800" b="0" i="0" u="none" strike="noStrike">
                          <a:solidFill>
                            <a:srgbClr val="000000"/>
                          </a:solidFill>
                          <a:effectLst/>
                          <a:latin typeface="Times New Roman"/>
                        </a:rPr>
                        <a:t>Frequency: Peer or other tutoring</a:t>
                      </a:r>
                    </a:p>
                  </a:txBody>
                  <a:tcPr marL="8645" marR="8645" marT="8645" marB="0">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effectLst/>
                          <a:latin typeface="Times New Roman"/>
                        </a:rPr>
                        <a:t>1.62</a:t>
                      </a:r>
                    </a:p>
                  </a:txBody>
                  <a:tcPr marL="8645" marR="8645" marT="864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effectLst/>
                          <a:latin typeface="Times New Roman"/>
                        </a:rPr>
                        <a:t>1.52</a:t>
                      </a:r>
                    </a:p>
                  </a:txBody>
                  <a:tcPr marL="8645" marR="8645" marT="864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effectLst/>
                          <a:latin typeface="Times New Roman"/>
                        </a:rPr>
                        <a:t>1.52</a:t>
                      </a:r>
                    </a:p>
                  </a:txBody>
                  <a:tcPr marL="8645" marR="8645" marT="864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267981">
                <a:tc>
                  <a:txBody>
                    <a:bodyPr/>
                    <a:lstStyle/>
                    <a:p>
                      <a:pPr algn="l" fontAlgn="t"/>
                      <a:r>
                        <a:rPr lang="en-US" sz="1800" b="0" i="0" u="none" strike="noStrike" dirty="0" smtClean="0">
                          <a:solidFill>
                            <a:srgbClr val="000000"/>
                          </a:solidFill>
                          <a:effectLst/>
                          <a:latin typeface="Times New Roman"/>
                        </a:rPr>
                        <a:t>Frequency</a:t>
                      </a:r>
                      <a:r>
                        <a:rPr lang="en-US" sz="1800" b="0" i="0" u="none" strike="noStrike" dirty="0">
                          <a:solidFill>
                            <a:srgbClr val="000000"/>
                          </a:solidFill>
                          <a:effectLst/>
                          <a:latin typeface="Times New Roman"/>
                        </a:rPr>
                        <a:t>: Skill labs (writing, math, etc.)</a:t>
                      </a:r>
                    </a:p>
                  </a:txBody>
                  <a:tcPr marL="8645" marR="8645" marT="8645" marB="0">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effectLst/>
                          <a:latin typeface="Times New Roman"/>
                        </a:rPr>
                        <a:t>1.70</a:t>
                      </a:r>
                    </a:p>
                  </a:txBody>
                  <a:tcPr marL="8645" marR="8645" marT="864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effectLst/>
                          <a:latin typeface="Times New Roman"/>
                        </a:rPr>
                        <a:t>1.78</a:t>
                      </a:r>
                    </a:p>
                  </a:txBody>
                  <a:tcPr marL="8645" marR="8645" marT="864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effectLst/>
                          <a:latin typeface="Times New Roman"/>
                        </a:rPr>
                        <a:t>1.75</a:t>
                      </a:r>
                    </a:p>
                  </a:txBody>
                  <a:tcPr marL="8645" marR="8645" marT="864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r h="267981">
                <a:tc>
                  <a:txBody>
                    <a:bodyPr/>
                    <a:lstStyle/>
                    <a:p>
                      <a:pPr algn="l" fontAlgn="t"/>
                      <a:r>
                        <a:rPr lang="en-US" sz="1800" b="0" i="0" u="none" strike="noStrike">
                          <a:solidFill>
                            <a:srgbClr val="000000"/>
                          </a:solidFill>
                          <a:effectLst/>
                          <a:latin typeface="Times New Roman"/>
                        </a:rPr>
                        <a:t>Frequency: Computer lab</a:t>
                      </a:r>
                    </a:p>
                  </a:txBody>
                  <a:tcPr marL="8645" marR="8645" marT="8645" marB="0">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effectLst/>
                          <a:latin typeface="Times New Roman"/>
                        </a:rPr>
                        <a:t>1.97</a:t>
                      </a:r>
                    </a:p>
                  </a:txBody>
                  <a:tcPr marL="8645" marR="8645" marT="864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effectLst/>
                          <a:latin typeface="Times New Roman"/>
                        </a:rPr>
                        <a:t>2.20</a:t>
                      </a:r>
                    </a:p>
                  </a:txBody>
                  <a:tcPr marL="8645" marR="8645" marT="864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effectLst/>
                          <a:latin typeface="Times New Roman"/>
                        </a:rPr>
                        <a:t>2.18</a:t>
                      </a:r>
                    </a:p>
                  </a:txBody>
                  <a:tcPr marL="8645" marR="8645" marT="864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0510072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C00000"/>
                </a:solidFill>
              </a:rPr>
              <a:t>How do we build our data and analysis literacy?</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048000" y="2286000"/>
            <a:ext cx="3352800" cy="1524000"/>
            <a:chOff x="3124200" y="2362200"/>
            <a:chExt cx="3352800" cy="1524000"/>
          </a:xfrm>
        </p:grpSpPr>
        <p:sp>
          <p:nvSpPr>
            <p:cNvPr id="4" name="Title 1"/>
            <p:cNvSpPr txBox="1">
              <a:spLocks/>
            </p:cNvSpPr>
            <p:nvPr/>
          </p:nvSpPr>
          <p:spPr>
            <a:xfrm>
              <a:off x="3276600" y="2590801"/>
              <a:ext cx="32004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effectLst/>
                  <a:uLnTx/>
                  <a:uFillTx/>
                  <a:latin typeface="+mj-lt"/>
                  <a:ea typeface="+mj-ea"/>
                  <a:cs typeface="+mj-cs"/>
                </a:rPr>
                <a:t>IRAP</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latin typeface="+mj-lt"/>
                  <a:ea typeface="+mj-ea"/>
                  <a:cs typeface="+mj-cs"/>
                </a:rPr>
                <a:t>(Craig and Sylvia)</a:t>
              </a:r>
              <a:endParaRPr lang="en-US" sz="2800" b="1" dirty="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smtClean="0">
                <a:ln>
                  <a:noFill/>
                </a:ln>
                <a:effectLst/>
                <a:uLnTx/>
                <a:uFillTx/>
                <a:latin typeface="+mj-lt"/>
                <a:ea typeface="+mj-ea"/>
                <a:cs typeface="+mj-cs"/>
              </a:endParaRPr>
            </a:p>
          </p:txBody>
        </p:sp>
        <p:sp>
          <p:nvSpPr>
            <p:cNvPr id="5" name="Oval 4"/>
            <p:cNvSpPr/>
            <p:nvPr/>
          </p:nvSpPr>
          <p:spPr>
            <a:xfrm>
              <a:off x="3124200" y="2362200"/>
              <a:ext cx="3276600"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971800" y="762000"/>
            <a:ext cx="3352800" cy="4572000"/>
            <a:chOff x="2971800" y="762000"/>
            <a:chExt cx="3352800" cy="4572000"/>
          </a:xfrm>
        </p:grpSpPr>
        <p:sp>
          <p:nvSpPr>
            <p:cNvPr id="8" name="Title 1"/>
            <p:cNvSpPr txBox="1">
              <a:spLocks/>
            </p:cNvSpPr>
            <p:nvPr/>
          </p:nvSpPr>
          <p:spPr>
            <a:xfrm>
              <a:off x="3048000" y="1371600"/>
              <a:ext cx="3200400" cy="819147"/>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effectLst/>
                  <a:uLnTx/>
                  <a:uFillTx/>
                  <a:latin typeface="+mj-lt"/>
                  <a:ea typeface="+mj-ea"/>
                  <a:cs typeface="+mj-cs"/>
                </a:rPr>
                <a:t>New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latin typeface="+mj-lt"/>
                  <a:ea typeface="+mj-ea"/>
                  <a:cs typeface="+mj-cs"/>
                </a:rPr>
                <a:t>Researcher</a:t>
              </a:r>
              <a:endParaRPr kumimoji="0" lang="en-US" sz="2800" b="1" i="0" u="none" strike="noStrike" kern="1200" cap="none" spc="0" normalizeH="0" baseline="0" noProof="0" dirty="0" smtClean="0">
                <a:ln>
                  <a:noFill/>
                </a:ln>
                <a:effectLst/>
                <a:uLnTx/>
                <a:uFillTx/>
                <a:latin typeface="+mj-lt"/>
                <a:ea typeface="+mj-ea"/>
                <a:cs typeface="+mj-cs"/>
              </a:endParaRPr>
            </a:p>
          </p:txBody>
        </p:sp>
        <p:sp>
          <p:nvSpPr>
            <p:cNvPr id="9" name="Oval 8"/>
            <p:cNvSpPr/>
            <p:nvPr/>
          </p:nvSpPr>
          <p:spPr>
            <a:xfrm>
              <a:off x="2971800" y="762000"/>
              <a:ext cx="3352800" cy="45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3124200" y="3810000"/>
              <a:ext cx="3200400" cy="819147"/>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effectLst/>
                  <a:uLnTx/>
                  <a:uFillTx/>
                  <a:latin typeface="+mj-lt"/>
                  <a:ea typeface="+mj-ea"/>
                  <a:cs typeface="+mj-cs"/>
                </a:rPr>
                <a:t>Faculty</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latin typeface="+mj-lt"/>
                  <a:ea typeface="+mj-ea"/>
                  <a:cs typeface="+mj-cs"/>
                </a:rPr>
                <a:t>Researcher</a:t>
              </a:r>
              <a:endParaRPr kumimoji="0" lang="en-US" sz="2800" b="1" i="0" u="none" strike="noStrike" kern="1200" cap="none" spc="0" normalizeH="0" baseline="0" noProof="0" dirty="0" smtClean="0">
                <a:ln>
                  <a:noFill/>
                </a:ln>
                <a:effectLst/>
                <a:uLnTx/>
                <a:uFillTx/>
                <a:latin typeface="+mj-lt"/>
                <a:ea typeface="+mj-ea"/>
                <a:cs typeface="+mj-cs"/>
              </a:endParaRPr>
            </a:p>
          </p:txBody>
        </p:sp>
      </p:grpSp>
      <p:grpSp>
        <p:nvGrpSpPr>
          <p:cNvPr id="15" name="Group 14"/>
          <p:cNvGrpSpPr/>
          <p:nvPr/>
        </p:nvGrpSpPr>
        <p:grpSpPr>
          <a:xfrm>
            <a:off x="1295400" y="762000"/>
            <a:ext cx="6553200" cy="4572000"/>
            <a:chOff x="1219200" y="762000"/>
            <a:chExt cx="6553200" cy="4572000"/>
          </a:xfrm>
        </p:grpSpPr>
        <p:sp>
          <p:nvSpPr>
            <p:cNvPr id="12" name="Oval 11"/>
            <p:cNvSpPr/>
            <p:nvPr/>
          </p:nvSpPr>
          <p:spPr>
            <a:xfrm>
              <a:off x="1219200" y="762000"/>
              <a:ext cx="6553200" cy="45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a:xfrm rot="16200000">
              <a:off x="1095374" y="2714626"/>
              <a:ext cx="2133600" cy="819147"/>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effectLst/>
                  <a:uLnTx/>
                  <a:uFillTx/>
                  <a:latin typeface="+mj-lt"/>
                  <a:ea typeface="+mj-ea"/>
                  <a:cs typeface="+mj-cs"/>
                </a:rPr>
                <a:t>Data</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latin typeface="+mj-lt"/>
                  <a:ea typeface="+mj-ea"/>
                  <a:cs typeface="+mj-cs"/>
                </a:rPr>
                <a:t>Coaches</a:t>
              </a:r>
              <a:endParaRPr kumimoji="0" lang="en-US" sz="2800" b="1" i="0" u="none" strike="noStrike" kern="1200" cap="none" spc="0" normalizeH="0" baseline="0" noProof="0" dirty="0" smtClean="0">
                <a:ln>
                  <a:noFill/>
                </a:ln>
                <a:effectLst/>
                <a:uLnTx/>
                <a:uFillTx/>
                <a:latin typeface="+mj-lt"/>
                <a:ea typeface="+mj-ea"/>
                <a:cs typeface="+mj-cs"/>
              </a:endParaRPr>
            </a:p>
          </p:txBody>
        </p:sp>
        <p:sp>
          <p:nvSpPr>
            <p:cNvPr id="14" name="Title 1"/>
            <p:cNvSpPr txBox="1">
              <a:spLocks/>
            </p:cNvSpPr>
            <p:nvPr/>
          </p:nvSpPr>
          <p:spPr>
            <a:xfrm rot="16200000">
              <a:off x="5819774" y="2790827"/>
              <a:ext cx="2133600" cy="819147"/>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effectLst/>
                  <a:uLnTx/>
                  <a:uFillTx/>
                  <a:latin typeface="+mj-lt"/>
                  <a:ea typeface="+mj-ea"/>
                  <a:cs typeface="+mj-cs"/>
                </a:rPr>
                <a:t>Data</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latin typeface="+mj-lt"/>
                  <a:ea typeface="+mj-ea"/>
                  <a:cs typeface="+mj-cs"/>
                </a:rPr>
                <a:t>Coaches</a:t>
              </a:r>
              <a:endParaRPr kumimoji="0" lang="en-US" sz="2800" b="1" i="0" u="none" strike="noStrike" kern="1200" cap="none" spc="0" normalizeH="0" baseline="0" noProof="0" dirty="0" smtClean="0">
                <a:ln>
                  <a:noFill/>
                </a:ln>
                <a:effectLst/>
                <a:uLnTx/>
                <a:uFillTx/>
                <a:latin typeface="+mj-lt"/>
                <a:ea typeface="+mj-ea"/>
                <a:cs typeface="+mj-cs"/>
              </a:endParaRPr>
            </a:p>
          </p:txBody>
        </p:sp>
      </p:grpSp>
      <p:grpSp>
        <p:nvGrpSpPr>
          <p:cNvPr id="27" name="Group 26"/>
          <p:cNvGrpSpPr/>
          <p:nvPr/>
        </p:nvGrpSpPr>
        <p:grpSpPr>
          <a:xfrm>
            <a:off x="304800" y="304800"/>
            <a:ext cx="8610600" cy="6248400"/>
            <a:chOff x="304800" y="304800"/>
            <a:chExt cx="8610600" cy="6248400"/>
          </a:xfrm>
        </p:grpSpPr>
        <p:sp>
          <p:nvSpPr>
            <p:cNvPr id="17" name="Rounded Rectangle 16"/>
            <p:cNvSpPr/>
            <p:nvPr/>
          </p:nvSpPr>
          <p:spPr>
            <a:xfrm>
              <a:off x="304800" y="304800"/>
              <a:ext cx="8610600" cy="6248400"/>
            </a:xfrm>
            <a:prstGeom prst="round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914400" y="5562600"/>
              <a:ext cx="3188693" cy="523220"/>
            </a:xfrm>
            <a:prstGeom prst="rect">
              <a:avLst/>
            </a:prstGeom>
            <a:noFill/>
          </p:spPr>
          <p:txBody>
            <a:bodyPr wrap="none" rtlCol="0">
              <a:spAutoFit/>
            </a:bodyPr>
            <a:lstStyle/>
            <a:p>
              <a:r>
                <a:rPr lang="en-US" sz="2800" b="1" dirty="0" smtClean="0"/>
                <a:t>Campus Community</a:t>
              </a:r>
              <a:endParaRPr lang="en-US" sz="2800" b="1" dirty="0"/>
            </a:p>
          </p:txBody>
        </p:sp>
      </p:grpSp>
      <p:grpSp>
        <p:nvGrpSpPr>
          <p:cNvPr id="28" name="Group 27"/>
          <p:cNvGrpSpPr/>
          <p:nvPr/>
        </p:nvGrpSpPr>
        <p:grpSpPr>
          <a:xfrm>
            <a:off x="685800" y="838200"/>
            <a:ext cx="7848600" cy="5410200"/>
            <a:chOff x="685800" y="838200"/>
            <a:chExt cx="7848600" cy="5410200"/>
          </a:xfrm>
        </p:grpSpPr>
        <p:cxnSp>
          <p:nvCxnSpPr>
            <p:cNvPr id="20" name="Straight Arrow Connector 19"/>
            <p:cNvCxnSpPr/>
            <p:nvPr/>
          </p:nvCxnSpPr>
          <p:spPr>
            <a:xfrm flipV="1">
              <a:off x="685800" y="1371600"/>
              <a:ext cx="2133600" cy="152400"/>
            </a:xfrm>
            <a:prstGeom prst="straightConnector1">
              <a:avLst/>
            </a:prstGeom>
            <a:ln w="38100">
              <a:solidFill>
                <a:schemeClr val="accent2"/>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1600200" y="4038600"/>
              <a:ext cx="2133600" cy="990600"/>
            </a:xfrm>
            <a:prstGeom prst="straightConnector1">
              <a:avLst/>
            </a:prstGeom>
            <a:ln w="38100">
              <a:solidFill>
                <a:schemeClr val="accent2"/>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6553200" y="4267200"/>
              <a:ext cx="228600" cy="1981200"/>
            </a:xfrm>
            <a:prstGeom prst="straightConnector1">
              <a:avLst/>
            </a:prstGeom>
            <a:ln w="38100">
              <a:solidFill>
                <a:schemeClr val="accent2"/>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400800" y="838200"/>
              <a:ext cx="2133600" cy="990600"/>
            </a:xfrm>
            <a:prstGeom prst="straightConnector1">
              <a:avLst/>
            </a:prstGeom>
            <a:ln w="38100">
              <a:solidFill>
                <a:schemeClr val="accent2"/>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Complete College American Data_Page_1.jpg"/>
          <p:cNvPicPr>
            <a:picLocks noChangeAspect="1"/>
          </p:cNvPicPr>
          <p:nvPr/>
        </p:nvPicPr>
        <p:blipFill>
          <a:blip r:embed="rId2" cstate="print"/>
          <a:srcRect t="27779" b="5556"/>
          <a:stretch>
            <a:fillRect/>
          </a:stretch>
        </p:blipFill>
        <p:spPr bwMode="auto">
          <a:xfrm>
            <a:off x="1219200" y="909638"/>
            <a:ext cx="6629400" cy="5719762"/>
          </a:xfrm>
          <a:prstGeom prst="rect">
            <a:avLst/>
          </a:prstGeom>
          <a:noFill/>
          <a:ln w="9525">
            <a:noFill/>
            <a:miter lim="800000"/>
            <a:headEnd/>
            <a:tailEnd/>
          </a:ln>
        </p:spPr>
      </p:pic>
      <p:pic>
        <p:nvPicPr>
          <p:cNvPr id="2051" name="Picture 5" descr="Complete College American Data_Page_1.jpg"/>
          <p:cNvPicPr>
            <a:picLocks noChangeAspect="1"/>
          </p:cNvPicPr>
          <p:nvPr/>
        </p:nvPicPr>
        <p:blipFill>
          <a:blip r:embed="rId2" cstate="print"/>
          <a:srcRect b="91112"/>
          <a:stretch>
            <a:fillRect/>
          </a:stretch>
        </p:blipFill>
        <p:spPr bwMode="auto">
          <a:xfrm>
            <a:off x="1295400" y="0"/>
            <a:ext cx="6624638"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Complete College American Data_Page_1.jpg"/>
          <p:cNvPicPr>
            <a:picLocks noChangeAspect="1"/>
          </p:cNvPicPr>
          <p:nvPr/>
        </p:nvPicPr>
        <p:blipFill>
          <a:blip r:embed="rId2" cstate="print"/>
          <a:srcRect b="91112"/>
          <a:stretch>
            <a:fillRect/>
          </a:stretch>
        </p:blipFill>
        <p:spPr bwMode="auto">
          <a:xfrm>
            <a:off x="1295400" y="0"/>
            <a:ext cx="6624638" cy="762000"/>
          </a:xfrm>
          <a:prstGeom prst="rect">
            <a:avLst/>
          </a:prstGeom>
          <a:noFill/>
          <a:ln w="9525">
            <a:noFill/>
            <a:miter lim="800000"/>
            <a:headEnd/>
            <a:tailEnd/>
          </a:ln>
        </p:spPr>
      </p:pic>
      <p:pic>
        <p:nvPicPr>
          <p:cNvPr id="3075" name="Picture 3" descr="Complete College American Data_Page_2.jpg"/>
          <p:cNvPicPr>
            <a:picLocks noChangeAspect="1"/>
          </p:cNvPicPr>
          <p:nvPr/>
        </p:nvPicPr>
        <p:blipFill>
          <a:blip r:embed="rId3" cstate="print"/>
          <a:srcRect t="3333" b="39999"/>
          <a:stretch>
            <a:fillRect/>
          </a:stretch>
        </p:blipFill>
        <p:spPr bwMode="auto">
          <a:xfrm>
            <a:off x="685800" y="914400"/>
            <a:ext cx="7848600" cy="5756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Complete College American Data_Page_1.jpg"/>
          <p:cNvPicPr>
            <a:picLocks noChangeAspect="1"/>
          </p:cNvPicPr>
          <p:nvPr/>
        </p:nvPicPr>
        <p:blipFill>
          <a:blip r:embed="rId2" cstate="print"/>
          <a:srcRect b="91112"/>
          <a:stretch>
            <a:fillRect/>
          </a:stretch>
        </p:blipFill>
        <p:spPr bwMode="auto">
          <a:xfrm>
            <a:off x="1295400" y="0"/>
            <a:ext cx="6624638" cy="762000"/>
          </a:xfrm>
          <a:prstGeom prst="rect">
            <a:avLst/>
          </a:prstGeom>
          <a:noFill/>
          <a:ln w="9525">
            <a:noFill/>
            <a:miter lim="800000"/>
            <a:headEnd/>
            <a:tailEnd/>
          </a:ln>
        </p:spPr>
      </p:pic>
      <p:pic>
        <p:nvPicPr>
          <p:cNvPr id="4099" name="Picture 2" descr="Complete College American Data_Page_4.jpg"/>
          <p:cNvPicPr>
            <a:picLocks noChangeAspect="1"/>
          </p:cNvPicPr>
          <p:nvPr/>
        </p:nvPicPr>
        <p:blipFill>
          <a:blip r:embed="rId3" cstate="print"/>
          <a:srcRect t="58888" b="3104"/>
          <a:stretch>
            <a:fillRect/>
          </a:stretch>
        </p:blipFill>
        <p:spPr bwMode="auto">
          <a:xfrm>
            <a:off x="838200" y="914400"/>
            <a:ext cx="7591425"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Complete College American Data_Page_1.jpg"/>
          <p:cNvPicPr>
            <a:picLocks noChangeAspect="1"/>
          </p:cNvPicPr>
          <p:nvPr/>
        </p:nvPicPr>
        <p:blipFill>
          <a:blip r:embed="rId2" cstate="print"/>
          <a:srcRect b="91112"/>
          <a:stretch>
            <a:fillRect/>
          </a:stretch>
        </p:blipFill>
        <p:spPr bwMode="auto">
          <a:xfrm>
            <a:off x="1295400" y="0"/>
            <a:ext cx="6624638" cy="762000"/>
          </a:xfrm>
          <a:prstGeom prst="rect">
            <a:avLst/>
          </a:prstGeom>
          <a:noFill/>
          <a:ln w="9525">
            <a:noFill/>
            <a:miter lim="800000"/>
            <a:headEnd/>
            <a:tailEnd/>
          </a:ln>
        </p:spPr>
      </p:pic>
      <p:pic>
        <p:nvPicPr>
          <p:cNvPr id="5123" name="Picture 3" descr="Complete College American Data_Page_5.jpg"/>
          <p:cNvPicPr>
            <a:picLocks noChangeAspect="1"/>
          </p:cNvPicPr>
          <p:nvPr/>
        </p:nvPicPr>
        <p:blipFill>
          <a:blip r:embed="rId3" cstate="print"/>
          <a:srcRect t="11060" b="58031"/>
          <a:stretch>
            <a:fillRect/>
          </a:stretch>
        </p:blipFill>
        <p:spPr bwMode="auto">
          <a:xfrm>
            <a:off x="1104900" y="914400"/>
            <a:ext cx="7048500" cy="2819400"/>
          </a:xfrm>
          <a:prstGeom prst="rect">
            <a:avLst/>
          </a:prstGeom>
          <a:noFill/>
          <a:ln w="9525">
            <a:noFill/>
            <a:miter lim="800000"/>
            <a:headEnd/>
            <a:tailEnd/>
          </a:ln>
        </p:spPr>
      </p:pic>
      <p:pic>
        <p:nvPicPr>
          <p:cNvPr id="5124" name="Picture 4" descr="Complete College American Data_Page_5.jpg"/>
          <p:cNvPicPr>
            <a:picLocks noChangeAspect="1"/>
          </p:cNvPicPr>
          <p:nvPr/>
        </p:nvPicPr>
        <p:blipFill>
          <a:blip r:embed="rId3" cstate="print"/>
          <a:srcRect t="43901" b="25215"/>
          <a:stretch>
            <a:fillRect/>
          </a:stretch>
        </p:blipFill>
        <p:spPr bwMode="auto">
          <a:xfrm>
            <a:off x="1104900" y="3735388"/>
            <a:ext cx="7048500" cy="2817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Complete College American Data_Page_1.jpg"/>
          <p:cNvPicPr>
            <a:picLocks noChangeAspect="1"/>
          </p:cNvPicPr>
          <p:nvPr/>
        </p:nvPicPr>
        <p:blipFill>
          <a:blip r:embed="rId2" cstate="print"/>
          <a:srcRect b="91112"/>
          <a:stretch>
            <a:fillRect/>
          </a:stretch>
        </p:blipFill>
        <p:spPr bwMode="auto">
          <a:xfrm>
            <a:off x="1295400" y="0"/>
            <a:ext cx="6624638" cy="762000"/>
          </a:xfrm>
          <a:prstGeom prst="rect">
            <a:avLst/>
          </a:prstGeom>
          <a:noFill/>
          <a:ln w="9525">
            <a:noFill/>
            <a:miter lim="800000"/>
            <a:headEnd/>
            <a:tailEnd/>
          </a:ln>
        </p:spPr>
      </p:pic>
      <p:pic>
        <p:nvPicPr>
          <p:cNvPr id="6147" name="Picture 6" descr="Complete College American Data_Page_7.jpg"/>
          <p:cNvPicPr>
            <a:picLocks noChangeAspect="1"/>
          </p:cNvPicPr>
          <p:nvPr/>
        </p:nvPicPr>
        <p:blipFill>
          <a:blip r:embed="rId3" cstate="print"/>
          <a:srcRect t="4083" b="38918"/>
          <a:stretch>
            <a:fillRect/>
          </a:stretch>
        </p:blipFill>
        <p:spPr bwMode="auto">
          <a:xfrm>
            <a:off x="684213" y="762000"/>
            <a:ext cx="8002587" cy="5903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Box 7"/>
          <p:cNvSpPr txBox="1">
            <a:spLocks noChangeArrowheads="1"/>
          </p:cNvSpPr>
          <p:nvPr/>
        </p:nvSpPr>
        <p:spPr bwMode="auto">
          <a:xfrm>
            <a:off x="914400" y="1981200"/>
            <a:ext cx="7239000" cy="4278094"/>
          </a:xfrm>
          <a:prstGeom prst="rect">
            <a:avLst/>
          </a:prstGeom>
          <a:noFill/>
          <a:ln w="9525">
            <a:noFill/>
            <a:miter lim="800000"/>
            <a:headEnd/>
            <a:tailEnd/>
          </a:ln>
        </p:spPr>
        <p:txBody>
          <a:bodyPr wrap="square">
            <a:spAutoFit/>
          </a:bodyPr>
          <a:lstStyle/>
          <a:p>
            <a:pPr algn="ctr"/>
            <a:r>
              <a:rPr lang="en-US" sz="3400" dirty="0" smtClean="0">
                <a:latin typeface="Calibri" pitchFamily="34" charset="0"/>
              </a:rPr>
              <a:t>Just progression degree and certificate completion</a:t>
            </a:r>
          </a:p>
          <a:p>
            <a:pPr algn="ctr"/>
            <a:endParaRPr lang="en-US" sz="3400" dirty="0">
              <a:latin typeface="Calibri" pitchFamily="34" charset="0"/>
            </a:endParaRPr>
          </a:p>
          <a:p>
            <a:pPr algn="ctr"/>
            <a:r>
              <a:rPr lang="en-US" sz="3400" dirty="0" smtClean="0">
                <a:latin typeface="Calibri" pitchFamily="34" charset="0"/>
              </a:rPr>
              <a:t>NOT!</a:t>
            </a:r>
          </a:p>
          <a:p>
            <a:pPr algn="ctr"/>
            <a:endParaRPr lang="en-US" sz="3400" dirty="0" smtClean="0">
              <a:latin typeface="Calibri" pitchFamily="34" charset="0"/>
            </a:endParaRPr>
          </a:p>
          <a:p>
            <a:pPr algn="ctr"/>
            <a:r>
              <a:rPr lang="en-US" sz="3400" dirty="0" smtClean="0">
                <a:latin typeface="Calibri" pitchFamily="34" charset="0"/>
              </a:rPr>
              <a:t>“What” have they learned? </a:t>
            </a:r>
          </a:p>
          <a:p>
            <a:pPr algn="ctr"/>
            <a:r>
              <a:rPr lang="en-US" sz="3400" dirty="0" smtClean="0">
                <a:latin typeface="Calibri" pitchFamily="34" charset="0"/>
              </a:rPr>
              <a:t>“What” can they do?</a:t>
            </a:r>
            <a:endParaRPr lang="en-US" sz="3400" dirty="0">
              <a:latin typeface="Calibri" pitchFamily="34" charset="0"/>
            </a:endParaRPr>
          </a:p>
          <a:p>
            <a:pPr algn="ctr"/>
            <a:endParaRPr lang="en-US" sz="3400" dirty="0">
              <a:latin typeface="Calibri" pitchFamily="34" charset="0"/>
            </a:endParaRPr>
          </a:p>
        </p:txBody>
      </p:sp>
      <p:sp>
        <p:nvSpPr>
          <p:cNvPr id="5" name="TextBox 7"/>
          <p:cNvSpPr txBox="1">
            <a:spLocks noChangeArrowheads="1"/>
          </p:cNvSpPr>
          <p:nvPr/>
        </p:nvSpPr>
        <p:spPr bwMode="auto">
          <a:xfrm>
            <a:off x="1219200" y="1143000"/>
            <a:ext cx="7239000" cy="615553"/>
          </a:xfrm>
          <a:prstGeom prst="rect">
            <a:avLst/>
          </a:prstGeom>
          <a:noFill/>
          <a:ln w="9525">
            <a:noFill/>
            <a:miter lim="800000"/>
            <a:headEnd/>
            <a:tailEnd/>
          </a:ln>
        </p:spPr>
        <p:txBody>
          <a:bodyPr>
            <a:spAutoFit/>
          </a:bodyPr>
          <a:lstStyle/>
          <a:p>
            <a:pPr algn="ctr"/>
            <a:r>
              <a:rPr lang="en-US" sz="3400" dirty="0" smtClean="0">
                <a:solidFill>
                  <a:srgbClr val="C00000"/>
                </a:solidFill>
                <a:latin typeface="Calibri" pitchFamily="34" charset="0"/>
              </a:rPr>
              <a:t>It is all about student success</a:t>
            </a:r>
            <a:endParaRPr lang="en-US" sz="3400" dirty="0">
              <a:solidFill>
                <a:srgbClr val="C00000"/>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Box 7"/>
          <p:cNvSpPr txBox="1">
            <a:spLocks noChangeArrowheads="1"/>
          </p:cNvSpPr>
          <p:nvPr/>
        </p:nvSpPr>
        <p:spPr bwMode="auto">
          <a:xfrm>
            <a:off x="1066800" y="2362200"/>
            <a:ext cx="7239000" cy="1938992"/>
          </a:xfrm>
          <a:prstGeom prst="rect">
            <a:avLst/>
          </a:prstGeom>
          <a:noFill/>
          <a:ln w="9525">
            <a:noFill/>
            <a:miter lim="800000"/>
            <a:headEnd/>
            <a:tailEnd/>
          </a:ln>
        </p:spPr>
        <p:txBody>
          <a:bodyPr wrap="square">
            <a:spAutoFit/>
          </a:bodyPr>
          <a:lstStyle/>
          <a:p>
            <a:pPr algn="ctr"/>
            <a:r>
              <a:rPr lang="en-US" sz="6000" dirty="0" smtClean="0">
                <a:latin typeface="Calibri" pitchFamily="34" charset="0"/>
              </a:rPr>
              <a:t>Quality Progression and Completion</a:t>
            </a:r>
            <a:endParaRPr lang="en-US" sz="6000" dirty="0">
              <a:latin typeface="Calibri" pitchFamily="34" charset="0"/>
            </a:endParaRPr>
          </a:p>
        </p:txBody>
      </p:sp>
      <p:sp>
        <p:nvSpPr>
          <p:cNvPr id="5" name="TextBox 7"/>
          <p:cNvSpPr txBox="1">
            <a:spLocks noChangeArrowheads="1"/>
          </p:cNvSpPr>
          <p:nvPr/>
        </p:nvSpPr>
        <p:spPr bwMode="auto">
          <a:xfrm>
            <a:off x="1219200" y="1143000"/>
            <a:ext cx="7239000" cy="1015663"/>
          </a:xfrm>
          <a:prstGeom prst="rect">
            <a:avLst/>
          </a:prstGeom>
          <a:noFill/>
          <a:ln w="9525">
            <a:noFill/>
            <a:miter lim="800000"/>
            <a:headEnd/>
            <a:tailEnd/>
          </a:ln>
        </p:spPr>
        <p:txBody>
          <a:bodyPr>
            <a:spAutoFit/>
          </a:bodyPr>
          <a:lstStyle/>
          <a:p>
            <a:pPr algn="ctr"/>
            <a:r>
              <a:rPr lang="en-US" sz="6000" dirty="0">
                <a:solidFill>
                  <a:srgbClr val="C00000"/>
                </a:solidFill>
                <a:latin typeface="Calibri" pitchFamily="34" charset="0"/>
              </a:rPr>
              <a:t>S</a:t>
            </a:r>
            <a:r>
              <a:rPr lang="en-US" sz="6000" dirty="0" smtClean="0">
                <a:solidFill>
                  <a:srgbClr val="C00000"/>
                </a:solidFill>
                <a:latin typeface="Calibri" pitchFamily="34" charset="0"/>
              </a:rPr>
              <a:t>tudent </a:t>
            </a:r>
            <a:r>
              <a:rPr lang="en-US" sz="6000" dirty="0">
                <a:solidFill>
                  <a:srgbClr val="C00000"/>
                </a:solidFill>
                <a:latin typeface="Calibri" pitchFamily="34" charset="0"/>
              </a:rPr>
              <a:t>S</a:t>
            </a:r>
            <a:r>
              <a:rPr lang="en-US" sz="6000" dirty="0" smtClean="0">
                <a:solidFill>
                  <a:srgbClr val="C00000"/>
                </a:solidFill>
                <a:latin typeface="Calibri" pitchFamily="34" charset="0"/>
              </a:rPr>
              <a:t>uccess</a:t>
            </a:r>
            <a:endParaRPr lang="en-US" sz="6000" dirty="0">
              <a:solidFill>
                <a:srgbClr val="C00000"/>
              </a:solidFill>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8627</TotalTime>
  <Words>1126</Words>
  <Application>Microsoft Office PowerPoint</Application>
  <PresentationFormat>On-screen Show (4:3)</PresentationFormat>
  <Paragraphs>342</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Achieving the Dream</vt:lpstr>
      <vt:lpstr>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Spring 2012  data coaches Fall 2012  campus launch</vt:lpstr>
      <vt:lpstr>An example: Accreditation Core Theme Indicators  Academic Transfer: 1.14 to 1.18 Career Technical: 2.15 to 2.19 Foundational Skills: 3.10 to 3.13 </vt:lpstr>
      <vt:lpstr>Some CCSSE data</vt:lpstr>
      <vt:lpstr>Some CCSSE data</vt:lpstr>
      <vt:lpstr>Some CCSSE data</vt:lpstr>
      <vt:lpstr>Some CCSSE data</vt:lpstr>
      <vt:lpstr>Some CCSSE data</vt:lpstr>
      <vt:lpstr>Some CCSSE data</vt:lpstr>
      <vt:lpstr>Some CCSSE data</vt:lpstr>
      <vt:lpstr>Some CCSSE data</vt:lpstr>
      <vt:lpstr>Some CCSSE data</vt:lpstr>
      <vt:lpstr>Some CCSSE data</vt:lpstr>
      <vt:lpstr>How do we build our data and analysis literacy?</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christians</dc:creator>
  <cp:lastModifiedBy>StuartT</cp:lastModifiedBy>
  <cp:revision>19</cp:revision>
  <dcterms:created xsi:type="dcterms:W3CDTF">2011-09-30T14:39:22Z</dcterms:created>
  <dcterms:modified xsi:type="dcterms:W3CDTF">2011-10-06T18:31:52Z</dcterms:modified>
</cp:coreProperties>
</file>